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68" r:id="rId5"/>
    <p:sldId id="271" r:id="rId6"/>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434D"/>
    <a:srgbClr val="31869A"/>
    <a:srgbClr val="DEAF61"/>
    <a:srgbClr val="8C9A97"/>
    <a:srgbClr val="55A58C"/>
    <a:srgbClr val="D86E95"/>
    <a:srgbClr val="E2C06A"/>
    <a:srgbClr val="2C4F4B"/>
    <a:srgbClr val="EAF3F5"/>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E29B62-88B9-4A2B-844F-59EEACFF8D5C}" v="22" dt="2022-09-15T05:26:11.4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92" autoAdjust="0"/>
    <p:restoredTop sz="94660"/>
  </p:normalViewPr>
  <p:slideViewPr>
    <p:cSldViewPr snapToGrid="0">
      <p:cViewPr varScale="1">
        <p:scale>
          <a:sx n="60" d="100"/>
          <a:sy n="60" d="100"/>
        </p:scale>
        <p:origin x="2347"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Gruber" userId="c9ddd9b9-c49e-4c97-b481-a45fecd6ff96" providerId="ADAL" clId="{07E29B62-88B9-4A2B-844F-59EEACFF8D5C}"/>
    <pc:docChg chg="undo custSel modSld">
      <pc:chgData name="Monica Gruber" userId="c9ddd9b9-c49e-4c97-b481-a45fecd6ff96" providerId="ADAL" clId="{07E29B62-88B9-4A2B-844F-59EEACFF8D5C}" dt="2022-09-15T21:04:36.369" v="6226" actId="14100"/>
      <pc:docMkLst>
        <pc:docMk/>
      </pc:docMkLst>
      <pc:sldChg chg="addSp delSp modSp mod">
        <pc:chgData name="Monica Gruber" userId="c9ddd9b9-c49e-4c97-b481-a45fecd6ff96" providerId="ADAL" clId="{07E29B62-88B9-4A2B-844F-59EEACFF8D5C}" dt="2022-09-15T21:04:36.369" v="6226" actId="14100"/>
        <pc:sldMkLst>
          <pc:docMk/>
          <pc:sldMk cId="390954225" sldId="268"/>
        </pc:sldMkLst>
        <pc:spChg chg="mod">
          <ac:chgData name="Monica Gruber" userId="c9ddd9b9-c49e-4c97-b481-a45fecd6ff96" providerId="ADAL" clId="{07E29B62-88B9-4A2B-844F-59EEACFF8D5C}" dt="2022-09-15T05:22:32.590" v="60" actId="6549"/>
          <ac:spMkLst>
            <pc:docMk/>
            <pc:sldMk cId="390954225" sldId="268"/>
            <ac:spMk id="2" creationId="{1F1C351D-62E5-204F-D299-9C93A227EEDE}"/>
          </ac:spMkLst>
        </pc:spChg>
        <pc:spChg chg="mod">
          <ac:chgData name="Monica Gruber" userId="c9ddd9b9-c49e-4c97-b481-a45fecd6ff96" providerId="ADAL" clId="{07E29B62-88B9-4A2B-844F-59EEACFF8D5C}" dt="2022-09-15T21:04:36.369" v="6226" actId="14100"/>
          <ac:spMkLst>
            <pc:docMk/>
            <pc:sldMk cId="390954225" sldId="268"/>
            <ac:spMk id="3" creationId="{AE905356-25F6-D909-CAD3-FBECBAFB7EFA}"/>
          </ac:spMkLst>
        </pc:spChg>
        <pc:spChg chg="mod">
          <ac:chgData name="Monica Gruber" userId="c9ddd9b9-c49e-4c97-b481-a45fecd6ff96" providerId="ADAL" clId="{07E29B62-88B9-4A2B-844F-59EEACFF8D5C}" dt="2022-09-15T05:44:51.974" v="4135" actId="20577"/>
          <ac:spMkLst>
            <pc:docMk/>
            <pc:sldMk cId="390954225" sldId="268"/>
            <ac:spMk id="4" creationId="{DDB12B0C-6C09-B5F5-6D04-6D2004D8F094}"/>
          </ac:spMkLst>
        </pc:spChg>
        <pc:picChg chg="add mod">
          <ac:chgData name="Monica Gruber" userId="c9ddd9b9-c49e-4c97-b481-a45fecd6ff96" providerId="ADAL" clId="{07E29B62-88B9-4A2B-844F-59EEACFF8D5C}" dt="2022-09-15T05:23:54.344" v="74" actId="14100"/>
          <ac:picMkLst>
            <pc:docMk/>
            <pc:sldMk cId="390954225" sldId="268"/>
            <ac:picMk id="5" creationId="{1B600BEA-DC84-5A36-C3E5-A0C867356B2D}"/>
          </ac:picMkLst>
        </pc:picChg>
        <pc:picChg chg="add mod">
          <ac:chgData name="Monica Gruber" userId="c9ddd9b9-c49e-4c97-b481-a45fecd6ff96" providerId="ADAL" clId="{07E29B62-88B9-4A2B-844F-59EEACFF8D5C}" dt="2022-09-15T05:26:11.415" v="100" actId="1076"/>
          <ac:picMkLst>
            <pc:docMk/>
            <pc:sldMk cId="390954225" sldId="268"/>
            <ac:picMk id="6" creationId="{78DCC5EB-2B6F-5253-9E9E-2EE63FAA27F7}"/>
          </ac:picMkLst>
        </pc:picChg>
        <pc:picChg chg="del">
          <ac:chgData name="Monica Gruber" userId="c9ddd9b9-c49e-4c97-b481-a45fecd6ff96" providerId="ADAL" clId="{07E29B62-88B9-4A2B-844F-59EEACFF8D5C}" dt="2022-09-15T05:26:05.364" v="97" actId="478"/>
          <ac:picMkLst>
            <pc:docMk/>
            <pc:sldMk cId="390954225" sldId="268"/>
            <ac:picMk id="1026" creationId="{88CC7973-6932-C2EB-D6D4-D92AAEDD28A8}"/>
          </ac:picMkLst>
        </pc:picChg>
        <pc:picChg chg="add mod">
          <ac:chgData name="Monica Gruber" userId="c9ddd9b9-c49e-4c97-b481-a45fecd6ff96" providerId="ADAL" clId="{07E29B62-88B9-4A2B-844F-59EEACFF8D5C}" dt="2022-09-15T05:23:59.421" v="78" actId="1037"/>
          <ac:picMkLst>
            <pc:docMk/>
            <pc:sldMk cId="390954225" sldId="268"/>
            <ac:picMk id="1028" creationId="{50521D23-1412-209F-46D1-1BCF1BE579A2}"/>
          </ac:picMkLst>
        </pc:picChg>
        <pc:picChg chg="del">
          <ac:chgData name="Monica Gruber" userId="c9ddd9b9-c49e-4c97-b481-a45fecd6ff96" providerId="ADAL" clId="{07E29B62-88B9-4A2B-844F-59EEACFF8D5C}" dt="2022-09-15T05:22:59.575" v="61" actId="478"/>
          <ac:picMkLst>
            <pc:docMk/>
            <pc:sldMk cId="390954225" sldId="268"/>
            <ac:picMk id="1030" creationId="{5B9F690D-B111-53BD-9A40-4FC35913AE52}"/>
          </ac:picMkLst>
        </pc:picChg>
        <pc:picChg chg="del">
          <ac:chgData name="Monica Gruber" userId="c9ddd9b9-c49e-4c97-b481-a45fecd6ff96" providerId="ADAL" clId="{07E29B62-88B9-4A2B-844F-59EEACFF8D5C}" dt="2022-09-15T05:23:10.619" v="66" actId="478"/>
          <ac:picMkLst>
            <pc:docMk/>
            <pc:sldMk cId="390954225" sldId="268"/>
            <ac:picMk id="1034" creationId="{6D925C51-C34D-2915-3698-01F3406EFAC1}"/>
          </ac:picMkLst>
        </pc:picChg>
      </pc:sldChg>
      <pc:sldChg chg="modSp mod">
        <pc:chgData name="Monica Gruber" userId="c9ddd9b9-c49e-4c97-b481-a45fecd6ff96" providerId="ADAL" clId="{07E29B62-88B9-4A2B-844F-59EEACFF8D5C}" dt="2022-09-15T20:56:08.476" v="6110" actId="20577"/>
        <pc:sldMkLst>
          <pc:docMk/>
          <pc:sldMk cId="2507569817" sldId="271"/>
        </pc:sldMkLst>
        <pc:spChg chg="mod">
          <ac:chgData name="Monica Gruber" userId="c9ddd9b9-c49e-4c97-b481-a45fecd6ff96" providerId="ADAL" clId="{07E29B62-88B9-4A2B-844F-59EEACFF8D5C}" dt="2022-09-15T20:55:05.157" v="6038" actId="20577"/>
          <ac:spMkLst>
            <pc:docMk/>
            <pc:sldMk cId="2507569817" sldId="271"/>
            <ac:spMk id="25" creationId="{467E2EBD-18B2-6E86-7CF1-1C6725900607}"/>
          </ac:spMkLst>
        </pc:spChg>
        <pc:spChg chg="mod">
          <ac:chgData name="Monica Gruber" userId="c9ddd9b9-c49e-4c97-b481-a45fecd6ff96" providerId="ADAL" clId="{07E29B62-88B9-4A2B-844F-59EEACFF8D5C}" dt="2022-09-15T05:23:22.126" v="68" actId="20577"/>
          <ac:spMkLst>
            <pc:docMk/>
            <pc:sldMk cId="2507569817" sldId="271"/>
            <ac:spMk id="32" creationId="{C138403F-E76C-611F-B37B-2EF5F81973F8}"/>
          </ac:spMkLst>
        </pc:spChg>
        <pc:spChg chg="mod">
          <ac:chgData name="Monica Gruber" userId="c9ddd9b9-c49e-4c97-b481-a45fecd6ff96" providerId="ADAL" clId="{07E29B62-88B9-4A2B-844F-59EEACFF8D5C}" dt="2022-09-15T20:55:15.428" v="6043" actId="20577"/>
          <ac:spMkLst>
            <pc:docMk/>
            <pc:sldMk cId="2507569817" sldId="271"/>
            <ac:spMk id="36" creationId="{26025BF6-D611-11F2-5B66-463838E48CF9}"/>
          </ac:spMkLst>
        </pc:spChg>
        <pc:spChg chg="mod">
          <ac:chgData name="Monica Gruber" userId="c9ddd9b9-c49e-4c97-b481-a45fecd6ff96" providerId="ADAL" clId="{07E29B62-88B9-4A2B-844F-59EEACFF8D5C}" dt="2022-09-15T20:55:40.413" v="6066" actId="6549"/>
          <ac:spMkLst>
            <pc:docMk/>
            <pc:sldMk cId="2507569817" sldId="271"/>
            <ac:spMk id="38" creationId="{0D5C71A0-F71D-8A8B-1CD3-BE030FE21335}"/>
          </ac:spMkLst>
        </pc:spChg>
        <pc:spChg chg="mod">
          <ac:chgData name="Monica Gruber" userId="c9ddd9b9-c49e-4c97-b481-a45fecd6ff96" providerId="ADAL" clId="{07E29B62-88B9-4A2B-844F-59EEACFF8D5C}" dt="2022-09-15T20:55:59.916" v="6108" actId="6549"/>
          <ac:spMkLst>
            <pc:docMk/>
            <pc:sldMk cId="2507569817" sldId="271"/>
            <ac:spMk id="40" creationId="{AE81F383-1BCE-8766-6E0F-183AF4B37553}"/>
          </ac:spMkLst>
        </pc:spChg>
        <pc:spChg chg="mod">
          <ac:chgData name="Monica Gruber" userId="c9ddd9b9-c49e-4c97-b481-a45fecd6ff96" providerId="ADAL" clId="{07E29B62-88B9-4A2B-844F-59EEACFF8D5C}" dt="2022-09-15T05:41:54.085" v="3507" actId="20577"/>
          <ac:spMkLst>
            <pc:docMk/>
            <pc:sldMk cId="2507569817" sldId="271"/>
            <ac:spMk id="42" creationId="{D1DA9809-F721-716A-24F6-CBB97E682DAB}"/>
          </ac:spMkLst>
        </pc:spChg>
        <pc:spChg chg="mod">
          <ac:chgData name="Monica Gruber" userId="c9ddd9b9-c49e-4c97-b481-a45fecd6ff96" providerId="ADAL" clId="{07E29B62-88B9-4A2B-844F-59EEACFF8D5C}" dt="2022-09-15T20:56:08.476" v="6110" actId="20577"/>
          <ac:spMkLst>
            <pc:docMk/>
            <pc:sldMk cId="2507569817" sldId="271"/>
            <ac:spMk id="44" creationId="{A522EBC0-B324-E4D3-52AA-5B8637F15644}"/>
          </ac:spMkLst>
        </pc:spChg>
        <pc:spChg chg="mod">
          <ac:chgData name="Monica Gruber" userId="c9ddd9b9-c49e-4c97-b481-a45fecd6ff96" providerId="ADAL" clId="{07E29B62-88B9-4A2B-844F-59EEACFF8D5C}" dt="2022-09-15T05:25:10.189" v="90" actId="20577"/>
          <ac:spMkLst>
            <pc:docMk/>
            <pc:sldMk cId="2507569817" sldId="271"/>
            <ac:spMk id="54" creationId="{5403EBF5-0C23-9963-3CF5-81D39B2D93F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16/09/2022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29962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16/09/2022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85724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16/09/2022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579513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16/09/2022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00388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2005EC-A9F8-4530-8A8E-15F90C134277}" type="datetimeFigureOut">
              <a:rPr lang="en-NZ" smtClean="0"/>
              <a:t>16/09/2022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22833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2005EC-A9F8-4530-8A8E-15F90C134277}" type="datetimeFigureOut">
              <a:rPr lang="en-NZ" smtClean="0"/>
              <a:t>16/09/2022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44878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2005EC-A9F8-4530-8A8E-15F90C134277}" type="datetimeFigureOut">
              <a:rPr lang="en-NZ" smtClean="0"/>
              <a:t>16/09/2022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1934264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2005EC-A9F8-4530-8A8E-15F90C134277}" type="datetimeFigureOut">
              <a:rPr lang="en-NZ" smtClean="0"/>
              <a:t>16/09/2022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08216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2005EC-A9F8-4530-8A8E-15F90C134277}" type="datetimeFigureOut">
              <a:rPr lang="en-NZ" smtClean="0"/>
              <a:t>16/09/2022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737157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2005EC-A9F8-4530-8A8E-15F90C134277}" type="datetimeFigureOut">
              <a:rPr lang="en-NZ" smtClean="0"/>
              <a:t>16/09/2022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188266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2005EC-A9F8-4530-8A8E-15F90C134277}" type="datetimeFigureOut">
              <a:rPr lang="en-NZ" smtClean="0"/>
              <a:t>16/09/2022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83380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F2005EC-A9F8-4530-8A8E-15F90C134277}" type="datetimeFigureOut">
              <a:rPr lang="en-NZ" smtClean="0"/>
              <a:t>16/09/2022</a:t>
            </a:fld>
            <a:endParaRPr lang="en-NZ"/>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C6394A1E-1522-4639-A8CB-7E2090099CAC}" type="slidenum">
              <a:rPr lang="en-NZ" smtClean="0"/>
              <a:t>‹#›</a:t>
            </a:fld>
            <a:endParaRPr lang="en-NZ"/>
          </a:p>
        </p:txBody>
      </p:sp>
    </p:spTree>
    <p:extLst>
      <p:ext uri="{BB962C8B-B14F-4D97-AF65-F5344CB8AC3E}">
        <p14:creationId xmlns:p14="http://schemas.microsoft.com/office/powerpoint/2010/main" val="4122417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emf"/><Relationship Id="rId7" Type="http://schemas.openxmlformats.org/officeDocument/2006/relationships/image" Target="../media/image9.jpeg"/><Relationship Id="rId12" Type="http://schemas.openxmlformats.org/officeDocument/2006/relationships/image" Target="../media/image14.tif"/><Relationship Id="rId2" Type="http://schemas.openxmlformats.org/officeDocument/2006/relationships/image" Target="../media/image5.emf"/><Relationship Id="rId1" Type="http://schemas.openxmlformats.org/officeDocument/2006/relationships/slideLayout" Target="../slideLayouts/slideLayout8.xml"/><Relationship Id="rId6" Type="http://schemas.openxmlformats.org/officeDocument/2006/relationships/hyperlink" Target="https://www.cabi.org/isc/datasheet/91542" TargetMode="External"/><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emf"/><Relationship Id="rId9"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30EBD1E-DF4D-0BBD-4F8A-8F51C277E561}"/>
              </a:ext>
            </a:extLst>
          </p:cNvPr>
          <p:cNvSpPr/>
          <p:nvPr/>
        </p:nvSpPr>
        <p:spPr>
          <a:xfrm>
            <a:off x="-1" y="1435100"/>
            <a:ext cx="6857999" cy="5359400"/>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F1C351D-62E5-204F-D299-9C93A227EEDE}"/>
              </a:ext>
            </a:extLst>
          </p:cNvPr>
          <p:cNvSpPr>
            <a:spLocks noGrp="1"/>
          </p:cNvSpPr>
          <p:nvPr>
            <p:ph type="title"/>
          </p:nvPr>
        </p:nvSpPr>
        <p:spPr>
          <a:xfrm>
            <a:off x="-2" y="4123"/>
            <a:ext cx="6857999" cy="1052993"/>
          </a:xfrm>
          <a:solidFill>
            <a:srgbClr val="18434D"/>
          </a:solidFill>
          <a:ln>
            <a:noFill/>
          </a:ln>
        </p:spPr>
        <p:txBody>
          <a:bodyPr anchor="ctr"/>
          <a:lstStyle/>
          <a:p>
            <a:r>
              <a:rPr lang="en-NZ" sz="2800" b="1" dirty="0">
                <a:solidFill>
                  <a:srgbClr val="E8F3F7"/>
                </a:solidFill>
                <a:latin typeface="Arial" panose="020B0604020202020204" pitchFamily="34" charset="0"/>
                <a:cs typeface="Arial" panose="020B0604020202020204" pitchFamily="34" charset="0"/>
              </a:rPr>
              <a:t>  Brown tree snake</a:t>
            </a:r>
            <a:br>
              <a:rPr lang="en-NZ" sz="2800" b="1" dirty="0">
                <a:solidFill>
                  <a:srgbClr val="E8F3F7"/>
                </a:solidFill>
                <a:latin typeface="Arial" panose="020B0604020202020204" pitchFamily="34" charset="0"/>
                <a:cs typeface="Arial" panose="020B0604020202020204" pitchFamily="34" charset="0"/>
              </a:rPr>
            </a:br>
            <a:r>
              <a:rPr lang="en-NZ" sz="2800" b="1" dirty="0">
                <a:solidFill>
                  <a:srgbClr val="E8F3F7"/>
                </a:solidFill>
                <a:latin typeface="Arial" panose="020B0604020202020204" pitchFamily="34" charset="0"/>
                <a:cs typeface="Arial" panose="020B0604020202020204" pitchFamily="34" charset="0"/>
              </a:rPr>
              <a:t>  </a:t>
            </a:r>
            <a:r>
              <a:rPr lang="en-NZ" sz="1600" b="1" i="1" dirty="0">
                <a:solidFill>
                  <a:srgbClr val="E2C06A"/>
                </a:solidFill>
                <a:latin typeface="Arial" panose="020B0604020202020204" pitchFamily="34" charset="0"/>
                <a:cs typeface="Arial" panose="020B0604020202020204" pitchFamily="34" charset="0"/>
              </a:rPr>
              <a:t>Boiga </a:t>
            </a:r>
            <a:r>
              <a:rPr lang="en-NZ" sz="1600" b="1" i="1" dirty="0" err="1">
                <a:solidFill>
                  <a:srgbClr val="E2C06A"/>
                </a:solidFill>
                <a:latin typeface="Arial" panose="020B0604020202020204" pitchFamily="34" charset="0"/>
                <a:cs typeface="Arial" panose="020B0604020202020204" pitchFamily="34" charset="0"/>
              </a:rPr>
              <a:t>irregularis</a:t>
            </a:r>
            <a:endParaRPr lang="en-NZ" b="1" dirty="0">
              <a:solidFill>
                <a:srgbClr val="E2C06A"/>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E905356-25F6-D909-CAD3-FBECBAFB7EFA}"/>
              </a:ext>
            </a:extLst>
          </p:cNvPr>
          <p:cNvSpPr>
            <a:spLocks noGrp="1"/>
          </p:cNvSpPr>
          <p:nvPr>
            <p:ph idx="1"/>
          </p:nvPr>
        </p:nvSpPr>
        <p:spPr>
          <a:xfrm>
            <a:off x="3176564" y="1573079"/>
            <a:ext cx="3502890" cy="4943926"/>
          </a:xfrm>
        </p:spPr>
        <p:txBody>
          <a:bodyPr>
            <a:noAutofit/>
          </a:bodyPr>
          <a:lstStyle/>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A slender, climbing snake with large eyes and a vertical pupil in the eye</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The head is wider than the neck. Markings may be either vague or distinct blotches on a brownish-yellow background. Some can have black speckling</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The snakes are 38 cm long at hatching and can reach three metres, but are usually 1-2 metres</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They are skilful climbers and can crawl through very small openings</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The female produces 4-12 oblong eggs, 42-47 mm long and 18-22 mm wide. The eggs have a leathery shell and often stick together. Two clutches of eggs can be produced each year</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Eggs are laid in hollow logs, rock crevices and other sites where they are likely protected from drying and high temperatures </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The female snake can store sperm and produce eggs over several years after mating</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Brown tree snake is mildly poisonous. The venom trickles slowly into a bite victim from rear fangs. It will readily strike when annoyed, but is not a danger to adults. The snake can coil around babies. Babies and children who are bitten must get emergency medical treatment</a:t>
            </a:r>
          </a:p>
        </p:txBody>
      </p:sp>
      <p:sp>
        <p:nvSpPr>
          <p:cNvPr id="4" name="Text Placeholder 3">
            <a:extLst>
              <a:ext uri="{FF2B5EF4-FFF2-40B4-BE49-F238E27FC236}">
                <a16:creationId xmlns:a16="http://schemas.microsoft.com/office/drawing/2014/main" id="{DDB12B0C-6C09-B5F5-6D04-6D2004D8F094}"/>
              </a:ext>
            </a:extLst>
          </p:cNvPr>
          <p:cNvSpPr>
            <a:spLocks noGrp="1"/>
          </p:cNvSpPr>
          <p:nvPr>
            <p:ph type="body" sz="half" idx="2"/>
          </p:nvPr>
        </p:nvSpPr>
        <p:spPr>
          <a:xfrm>
            <a:off x="-2" y="6599250"/>
            <a:ext cx="6858000" cy="457193"/>
          </a:xfrm>
          <a:solidFill>
            <a:srgbClr val="31869A"/>
          </a:solidFill>
          <a:ln>
            <a:noFill/>
          </a:ln>
        </p:spPr>
        <p:txBody>
          <a:bodyPr>
            <a:normAutofit/>
          </a:bodyPr>
          <a:lstStyle/>
          <a:p>
            <a:pPr>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            PATHWAYS     </a:t>
            </a:r>
            <a:r>
              <a:rPr lang="en-NZ" b="1" dirty="0">
                <a:solidFill>
                  <a:srgbClr val="E2C06A"/>
                </a:solidFill>
                <a:latin typeface="Arial" panose="020B0604020202020204" pitchFamily="34" charset="0"/>
                <a:cs typeface="Arial" panose="020B0604020202020204" pitchFamily="34" charset="0"/>
                <a:sym typeface="Wingdings" panose="05000000000000000000" pitchFamily="2" charset="2"/>
              </a:rPr>
              <a:t> </a:t>
            </a:r>
            <a:r>
              <a:rPr lang="en-NZ" b="1" dirty="0">
                <a:solidFill>
                  <a:srgbClr val="E2C06A"/>
                </a:solidFill>
                <a:latin typeface="Arial" panose="020B0604020202020204" pitchFamily="34" charset="0"/>
                <a:cs typeface="Arial" panose="020B0604020202020204" pitchFamily="34" charset="0"/>
              </a:rPr>
              <a:t>shipping/military    </a:t>
            </a:r>
            <a:r>
              <a:rPr lang="en-NZ" sz="1200" b="1" dirty="0">
                <a:solidFill>
                  <a:srgbClr val="E2C06A"/>
                </a:solidFill>
                <a:latin typeface="Arial" panose="020B0604020202020204" pitchFamily="34" charset="0"/>
                <a:cs typeface="Arial" panose="020B0604020202020204" pitchFamily="34" charset="0"/>
                <a:sym typeface="Wingdings" panose="05000000000000000000" pitchFamily="2" charset="2"/>
              </a:rPr>
              <a:t></a:t>
            </a:r>
            <a:r>
              <a:rPr lang="en-NZ" b="1" dirty="0">
                <a:solidFill>
                  <a:srgbClr val="E2C06A"/>
                </a:solidFill>
                <a:latin typeface="Arial" panose="020B0604020202020204" pitchFamily="34" charset="0"/>
                <a:cs typeface="Arial" panose="020B0604020202020204" pitchFamily="34" charset="0"/>
              </a:rPr>
              <a:t> biological control    </a:t>
            </a:r>
            <a:r>
              <a:rPr lang="en-NZ" sz="1200" b="1" dirty="0">
                <a:solidFill>
                  <a:srgbClr val="E2C06A"/>
                </a:solidFill>
                <a:latin typeface="Arial" panose="020B0604020202020204" pitchFamily="34" charset="0"/>
                <a:cs typeface="Arial" panose="020B0604020202020204" pitchFamily="34" charset="0"/>
                <a:sym typeface="Wingdings" panose="05000000000000000000" pitchFamily="2" charset="2"/>
              </a:rPr>
              <a:t></a:t>
            </a:r>
            <a:r>
              <a:rPr lang="en-NZ" b="1" dirty="0">
                <a:solidFill>
                  <a:srgbClr val="E2C06A"/>
                </a:solidFill>
                <a:latin typeface="Arial" panose="020B0604020202020204" pitchFamily="34" charset="0"/>
                <a:cs typeface="Arial" panose="020B0604020202020204" pitchFamily="34" charset="0"/>
              </a:rPr>
              <a:t> pet trade</a:t>
            </a:r>
          </a:p>
        </p:txBody>
      </p:sp>
      <p:sp>
        <p:nvSpPr>
          <p:cNvPr id="19" name="Text Placeholder 3">
            <a:extLst>
              <a:ext uri="{FF2B5EF4-FFF2-40B4-BE49-F238E27FC236}">
                <a16:creationId xmlns:a16="http://schemas.microsoft.com/office/drawing/2014/main" id="{CF3C53D4-532F-B7A8-8085-4373C5DAF3FE}"/>
              </a:ext>
            </a:extLst>
          </p:cNvPr>
          <p:cNvSpPr txBox="1">
            <a:spLocks/>
          </p:cNvSpPr>
          <p:nvPr/>
        </p:nvSpPr>
        <p:spPr>
          <a:xfrm>
            <a:off x="-1" y="982839"/>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KEY FEATURES</a:t>
            </a:r>
          </a:p>
        </p:txBody>
      </p:sp>
      <p:pic>
        <p:nvPicPr>
          <p:cNvPr id="7" name="Picture 6">
            <a:extLst>
              <a:ext uri="{FF2B5EF4-FFF2-40B4-BE49-F238E27FC236}">
                <a16:creationId xmlns:a16="http://schemas.microsoft.com/office/drawing/2014/main" id="{04C884B9-2B98-0ADD-B8D3-C977E4188FAA}"/>
              </a:ext>
            </a:extLst>
          </p:cNvPr>
          <p:cNvPicPr>
            <a:picLocks noChangeAspect="1"/>
          </p:cNvPicPr>
          <p:nvPr/>
        </p:nvPicPr>
        <p:blipFill rotWithShape="1">
          <a:blip r:embed="rId2"/>
          <a:srcRect l="3114" t="2760" r="9587" b="635"/>
          <a:stretch/>
        </p:blipFill>
        <p:spPr>
          <a:xfrm>
            <a:off x="149860" y="6511557"/>
            <a:ext cx="613409" cy="632577"/>
          </a:xfrm>
          <a:prstGeom prst="flowChartConnector">
            <a:avLst/>
          </a:prstGeom>
        </p:spPr>
      </p:pic>
      <p:sp>
        <p:nvSpPr>
          <p:cNvPr id="15" name="Rectangle 14">
            <a:extLst>
              <a:ext uri="{FF2B5EF4-FFF2-40B4-BE49-F238E27FC236}">
                <a16:creationId xmlns:a16="http://schemas.microsoft.com/office/drawing/2014/main" id="{7572A2FF-8072-4C53-29E5-B8E339566B9D}"/>
              </a:ext>
            </a:extLst>
          </p:cNvPr>
          <p:cNvSpPr/>
          <p:nvPr/>
        </p:nvSpPr>
        <p:spPr>
          <a:xfrm>
            <a:off x="178547" y="7182415"/>
            <a:ext cx="1497853" cy="1792287"/>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NZ" sz="1050" dirty="0">
              <a:solidFill>
                <a:srgbClr val="18434D"/>
              </a:solidFill>
              <a:latin typeface="Arial" panose="020B0604020202020204" pitchFamily="34" charset="0"/>
              <a:cs typeface="Arial" panose="020B0604020202020204" pitchFamily="34" charset="0"/>
            </a:endParaRPr>
          </a:p>
          <a:p>
            <a:r>
              <a:rPr lang="en-NZ" sz="1050" dirty="0">
                <a:solidFill>
                  <a:srgbClr val="18434D"/>
                </a:solidFill>
                <a:latin typeface="Arial" panose="020B0604020202020204" pitchFamily="34" charset="0"/>
                <a:cs typeface="Arial" panose="020B0604020202020204" pitchFamily="34" charset="0"/>
              </a:rPr>
              <a:t>Introduced</a:t>
            </a:r>
          </a:p>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r>
              <a:rPr lang="en-NZ" sz="1050" dirty="0">
                <a:solidFill>
                  <a:srgbClr val="18434D"/>
                </a:solidFill>
                <a:latin typeface="Arial" panose="020B0604020202020204" pitchFamily="34" charset="0"/>
                <a:cs typeface="Arial" panose="020B0604020202020204" pitchFamily="34" charset="0"/>
              </a:rPr>
              <a:t>Native</a:t>
            </a:r>
          </a:p>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r>
              <a:rPr lang="en-NZ" sz="1050" dirty="0">
                <a:solidFill>
                  <a:srgbClr val="18434D"/>
                </a:solidFill>
                <a:latin typeface="Arial" panose="020B0604020202020204" pitchFamily="34" charset="0"/>
                <a:cs typeface="Arial" panose="020B0604020202020204" pitchFamily="34" charset="0"/>
              </a:rPr>
              <a:t>Origin not </a:t>
            </a:r>
          </a:p>
          <a:p>
            <a:r>
              <a:rPr lang="en-NZ" sz="1050" dirty="0">
                <a:solidFill>
                  <a:srgbClr val="18434D"/>
                </a:solidFill>
                <a:latin typeface="Arial" panose="020B0604020202020204" pitchFamily="34" charset="0"/>
                <a:cs typeface="Arial" panose="020B0604020202020204" pitchFamily="34" charset="0"/>
              </a:rPr>
              <a:t>recorded</a:t>
            </a:r>
          </a:p>
        </p:txBody>
      </p:sp>
      <p:sp>
        <p:nvSpPr>
          <p:cNvPr id="16" name="Rectangle 15">
            <a:extLst>
              <a:ext uri="{FF2B5EF4-FFF2-40B4-BE49-F238E27FC236}">
                <a16:creationId xmlns:a16="http://schemas.microsoft.com/office/drawing/2014/main" id="{99892E6F-145A-3617-72B2-6E36368F0935}"/>
              </a:ext>
            </a:extLst>
          </p:cNvPr>
          <p:cNvSpPr/>
          <p:nvPr/>
        </p:nvSpPr>
        <p:spPr>
          <a:xfrm>
            <a:off x="1003300" y="7340600"/>
            <a:ext cx="571500" cy="330200"/>
          </a:xfrm>
          <a:prstGeom prst="rect">
            <a:avLst/>
          </a:prstGeom>
          <a:solidFill>
            <a:srgbClr val="D86E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Rectangle 16">
            <a:extLst>
              <a:ext uri="{FF2B5EF4-FFF2-40B4-BE49-F238E27FC236}">
                <a16:creationId xmlns:a16="http://schemas.microsoft.com/office/drawing/2014/main" id="{B3030A7F-C5DD-9496-C7F7-23AA6271D158}"/>
              </a:ext>
            </a:extLst>
          </p:cNvPr>
          <p:cNvSpPr/>
          <p:nvPr/>
        </p:nvSpPr>
        <p:spPr>
          <a:xfrm>
            <a:off x="1003300" y="7957961"/>
            <a:ext cx="571500" cy="330200"/>
          </a:xfrm>
          <a:prstGeom prst="rect">
            <a:avLst/>
          </a:prstGeom>
          <a:solidFill>
            <a:srgbClr val="55A5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Rectangle 22">
            <a:extLst>
              <a:ext uri="{FF2B5EF4-FFF2-40B4-BE49-F238E27FC236}">
                <a16:creationId xmlns:a16="http://schemas.microsoft.com/office/drawing/2014/main" id="{977D94CC-5AC9-7973-6029-AC4BCE8624DF}"/>
              </a:ext>
            </a:extLst>
          </p:cNvPr>
          <p:cNvSpPr/>
          <p:nvPr/>
        </p:nvSpPr>
        <p:spPr>
          <a:xfrm>
            <a:off x="1003300" y="8546072"/>
            <a:ext cx="571500" cy="330200"/>
          </a:xfrm>
          <a:prstGeom prst="rect">
            <a:avLst/>
          </a:prstGeom>
          <a:solidFill>
            <a:srgbClr val="8C9A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2" descr="Boiga irregularis (brown tree snake); adult snake in typical posture. Australia. September, 2014.">
            <a:extLst>
              <a:ext uri="{FF2B5EF4-FFF2-40B4-BE49-F238E27FC236}">
                <a16:creationId xmlns:a16="http://schemas.microsoft.com/office/drawing/2014/main" id="{1B600BEA-DC84-5A36-C3E5-A0C867356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073" y="1626887"/>
            <a:ext cx="2756027" cy="17729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iga irregularis (brown tree snake); habit, in characteristic coiled posture. Queensland, Australia. September, 2007.">
            <a:extLst>
              <a:ext uri="{FF2B5EF4-FFF2-40B4-BE49-F238E27FC236}">
                <a16:creationId xmlns:a16="http://schemas.microsoft.com/office/drawing/2014/main" id="{50521D23-1412-209F-46D1-1BCF1BE57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268" y="3533946"/>
            <a:ext cx="2756027" cy="29150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78DCC5EB-2B6F-5253-9E9E-2EE63FAA2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4413" y="7260097"/>
            <a:ext cx="4765040" cy="2490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54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67E2EBD-18B2-6E86-7CF1-1C6725900607}"/>
              </a:ext>
            </a:extLst>
          </p:cNvPr>
          <p:cNvSpPr/>
          <p:nvPr/>
        </p:nvSpPr>
        <p:spPr>
          <a:xfrm>
            <a:off x="94706" y="2303963"/>
            <a:ext cx="1596980" cy="1836995"/>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Has caused extinction of more than half of Guam’s native birds &amp; lizards and two of Guam’s three bats. Loss of these pollinators caused "cascading" effects on ecosystems, reducing  plant regeneration, diversity and coverage </a:t>
            </a:r>
          </a:p>
        </p:txBody>
      </p:sp>
      <p:sp>
        <p:nvSpPr>
          <p:cNvPr id="16" name="Text Placeholder 3">
            <a:extLst>
              <a:ext uri="{FF2B5EF4-FFF2-40B4-BE49-F238E27FC236}">
                <a16:creationId xmlns:a16="http://schemas.microsoft.com/office/drawing/2014/main" id="{BEC4E14F-3B6E-18F3-3F58-3CF0FF341EB7}"/>
              </a:ext>
            </a:extLst>
          </p:cNvPr>
          <p:cNvSpPr txBox="1">
            <a:spLocks/>
          </p:cNvSpPr>
          <p:nvPr/>
        </p:nvSpPr>
        <p:spPr>
          <a:xfrm>
            <a:off x="-1" y="6163731"/>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ADDITIONAL NOTES</a:t>
            </a:r>
          </a:p>
        </p:txBody>
      </p:sp>
      <p:sp>
        <p:nvSpPr>
          <p:cNvPr id="17" name="Text Placeholder 3">
            <a:extLst>
              <a:ext uri="{FF2B5EF4-FFF2-40B4-BE49-F238E27FC236}">
                <a16:creationId xmlns:a16="http://schemas.microsoft.com/office/drawing/2014/main" id="{93E9C069-D165-2BB0-E11F-44A71573A9DF}"/>
              </a:ext>
            </a:extLst>
          </p:cNvPr>
          <p:cNvSpPr txBox="1">
            <a:spLocks/>
          </p:cNvSpPr>
          <p:nvPr/>
        </p:nvSpPr>
        <p:spPr>
          <a:xfrm>
            <a:off x="-1704" y="4286697"/>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DISTRIBUTION</a:t>
            </a:r>
          </a:p>
        </p:txBody>
      </p:sp>
      <p:sp>
        <p:nvSpPr>
          <p:cNvPr id="18" name="Text Placeholder 3">
            <a:extLst>
              <a:ext uri="{FF2B5EF4-FFF2-40B4-BE49-F238E27FC236}">
                <a16:creationId xmlns:a16="http://schemas.microsoft.com/office/drawing/2014/main" id="{A6A913F0-FC65-34F3-A0E3-FD5D1E165333}"/>
              </a:ext>
            </a:extLst>
          </p:cNvPr>
          <p:cNvSpPr txBox="1">
            <a:spLocks/>
          </p:cNvSpPr>
          <p:nvPr/>
        </p:nvSpPr>
        <p:spPr>
          <a:xfrm>
            <a:off x="-3826" y="7076364"/>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INFORMATION SOURCES </a:t>
            </a:r>
            <a:r>
              <a:rPr lang="en-NZ" dirty="0">
                <a:solidFill>
                  <a:srgbClr val="C4E0EB"/>
                </a:solidFill>
                <a:latin typeface="Arial" panose="020B0604020202020204" pitchFamily="34" charset="0"/>
                <a:cs typeface="Arial" panose="020B0604020202020204" pitchFamily="34" charset="0"/>
              </a:rPr>
              <a:t>(click links for more)</a:t>
            </a:r>
            <a:endParaRPr lang="en-NZ" sz="2000" dirty="0">
              <a:solidFill>
                <a:srgbClr val="C4E0EB"/>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42915D2D-A752-8370-B1C4-E4F97AFE35B8}"/>
              </a:ext>
            </a:extLst>
          </p:cNvPr>
          <p:cNvGrpSpPr/>
          <p:nvPr/>
        </p:nvGrpSpPr>
        <p:grpSpPr>
          <a:xfrm>
            <a:off x="3563618" y="1666153"/>
            <a:ext cx="1390496" cy="510803"/>
            <a:chOff x="3528718" y="2217447"/>
            <a:chExt cx="1390496" cy="510803"/>
          </a:xfrm>
        </p:grpSpPr>
        <p:pic>
          <p:nvPicPr>
            <p:cNvPr id="9" name="Picture 8">
              <a:extLst>
                <a:ext uri="{FF2B5EF4-FFF2-40B4-BE49-F238E27FC236}">
                  <a16:creationId xmlns:a16="http://schemas.microsoft.com/office/drawing/2014/main" id="{88763411-12A9-2538-836A-C9425B23B864}"/>
                </a:ext>
              </a:extLst>
            </p:cNvPr>
            <p:cNvPicPr>
              <a:picLocks noChangeAspect="1"/>
            </p:cNvPicPr>
            <p:nvPr/>
          </p:nvPicPr>
          <p:blipFill>
            <a:blip r:embed="rId2"/>
            <a:stretch>
              <a:fillRect/>
            </a:stretch>
          </p:blipFill>
          <p:spPr>
            <a:xfrm>
              <a:off x="3528718" y="2219535"/>
              <a:ext cx="618186" cy="508715"/>
            </a:xfrm>
            <a:prstGeom prst="rect">
              <a:avLst/>
            </a:prstGeom>
          </p:spPr>
        </p:pic>
        <p:sp>
          <p:nvSpPr>
            <p:cNvPr id="31" name="Text Placeholder 3">
              <a:extLst>
                <a:ext uri="{FF2B5EF4-FFF2-40B4-BE49-F238E27FC236}">
                  <a16:creationId xmlns:a16="http://schemas.microsoft.com/office/drawing/2014/main" id="{EAFA7B12-0573-1476-E953-5795436F10ED}"/>
                </a:ext>
              </a:extLst>
            </p:cNvPr>
            <p:cNvSpPr txBox="1">
              <a:spLocks/>
            </p:cNvSpPr>
            <p:nvPr/>
          </p:nvSpPr>
          <p:spPr>
            <a:xfrm>
              <a:off x="4097036" y="2217447"/>
              <a:ext cx="822178" cy="504000"/>
            </a:xfrm>
            <a:prstGeom prst="rect">
              <a:avLst/>
            </a:prstGeom>
            <a:solidFill>
              <a:schemeClr val="bg1"/>
            </a:solidFill>
            <a:ln>
              <a:noFill/>
            </a:ln>
          </p:spPr>
          <p:txBody>
            <a:bodyPr vert="horz" lIns="91440" tIns="45720" rIns="91440" bIns="45720" rtlCol="0" anchor="ct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10000"/>
                </a:lnSpc>
                <a:spcBef>
                  <a:spcPts val="0"/>
                </a:spcBef>
              </a:pPr>
              <a:r>
                <a:rPr lang="en-NZ" sz="1400" b="1" dirty="0">
                  <a:solidFill>
                    <a:srgbClr val="18434D"/>
                  </a:solidFill>
                  <a:latin typeface="Arial Narrow" panose="020B0606020202030204" pitchFamily="34" charset="0"/>
                  <a:cs typeface="Arial" panose="020B0604020202020204" pitchFamily="34" charset="0"/>
                </a:rPr>
                <a:t>Society &amp;</a:t>
              </a:r>
            </a:p>
            <a:p>
              <a:pPr>
                <a:lnSpc>
                  <a:spcPct val="110000"/>
                </a:lnSpc>
                <a:spcBef>
                  <a:spcPts val="0"/>
                </a:spcBef>
              </a:pPr>
              <a:r>
                <a:rPr lang="en-NZ" sz="1400" b="1" dirty="0">
                  <a:solidFill>
                    <a:srgbClr val="18434D"/>
                  </a:solidFill>
                  <a:latin typeface="Arial Narrow" panose="020B0606020202030204" pitchFamily="34" charset="0"/>
                  <a:cs typeface="Arial" panose="020B0604020202020204" pitchFamily="34" charset="0"/>
                </a:rPr>
                <a:t>Culture</a:t>
              </a:r>
            </a:p>
          </p:txBody>
        </p:sp>
      </p:grpSp>
      <p:grpSp>
        <p:nvGrpSpPr>
          <p:cNvPr id="13" name="Group 12">
            <a:extLst>
              <a:ext uri="{FF2B5EF4-FFF2-40B4-BE49-F238E27FC236}">
                <a16:creationId xmlns:a16="http://schemas.microsoft.com/office/drawing/2014/main" id="{F104C532-B7E1-D09D-1B6F-A09AFDE82027}"/>
              </a:ext>
            </a:extLst>
          </p:cNvPr>
          <p:cNvGrpSpPr/>
          <p:nvPr/>
        </p:nvGrpSpPr>
        <p:grpSpPr>
          <a:xfrm>
            <a:off x="5340248" y="1668395"/>
            <a:ext cx="1320634" cy="506318"/>
            <a:chOff x="5206898" y="2214176"/>
            <a:chExt cx="1320634" cy="506318"/>
          </a:xfrm>
        </p:grpSpPr>
        <p:sp>
          <p:nvSpPr>
            <p:cNvPr id="19" name="Text Placeholder 3">
              <a:extLst>
                <a:ext uri="{FF2B5EF4-FFF2-40B4-BE49-F238E27FC236}">
                  <a16:creationId xmlns:a16="http://schemas.microsoft.com/office/drawing/2014/main" id="{37F425DD-FDFF-2B71-A7F5-2DD0EF86DB36}"/>
                </a:ext>
              </a:extLst>
            </p:cNvPr>
            <p:cNvSpPr txBox="1">
              <a:spLocks/>
            </p:cNvSpPr>
            <p:nvPr/>
          </p:nvSpPr>
          <p:spPr>
            <a:xfrm>
              <a:off x="5659634" y="2214176"/>
              <a:ext cx="867898"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0"/>
                </a:spcBef>
              </a:pPr>
              <a:r>
                <a:rPr lang="en-NZ" sz="1400" b="1" dirty="0">
                  <a:solidFill>
                    <a:srgbClr val="18434D"/>
                  </a:solidFill>
                  <a:latin typeface="Arial Narrow" panose="020B0606020202030204" pitchFamily="34" charset="0"/>
                  <a:cs typeface="Arial" panose="020B0604020202020204" pitchFamily="34" charset="0"/>
                </a:rPr>
                <a:t>Economy</a:t>
              </a:r>
            </a:p>
          </p:txBody>
        </p:sp>
        <p:pic>
          <p:nvPicPr>
            <p:cNvPr id="7" name="Picture 6">
              <a:extLst>
                <a:ext uri="{FF2B5EF4-FFF2-40B4-BE49-F238E27FC236}">
                  <a16:creationId xmlns:a16="http://schemas.microsoft.com/office/drawing/2014/main" id="{C39EA138-4623-A4D5-4EFD-39CE9666CCE0}"/>
                </a:ext>
              </a:extLst>
            </p:cNvPr>
            <p:cNvPicPr>
              <a:picLocks noChangeAspect="1"/>
            </p:cNvPicPr>
            <p:nvPr/>
          </p:nvPicPr>
          <p:blipFill>
            <a:blip r:embed="rId3"/>
            <a:stretch>
              <a:fillRect/>
            </a:stretch>
          </p:blipFill>
          <p:spPr>
            <a:xfrm>
              <a:off x="5206898" y="2224657"/>
              <a:ext cx="540913" cy="495837"/>
            </a:xfrm>
            <a:prstGeom prst="rect">
              <a:avLst/>
            </a:prstGeom>
          </p:spPr>
        </p:pic>
      </p:grpSp>
      <p:grpSp>
        <p:nvGrpSpPr>
          <p:cNvPr id="22" name="Group 21">
            <a:extLst>
              <a:ext uri="{FF2B5EF4-FFF2-40B4-BE49-F238E27FC236}">
                <a16:creationId xmlns:a16="http://schemas.microsoft.com/office/drawing/2014/main" id="{F34F3DA3-E927-68DC-67D0-DC4778C2DC2C}"/>
              </a:ext>
            </a:extLst>
          </p:cNvPr>
          <p:cNvGrpSpPr/>
          <p:nvPr/>
        </p:nvGrpSpPr>
        <p:grpSpPr>
          <a:xfrm>
            <a:off x="1940628" y="1669067"/>
            <a:ext cx="1324991" cy="504974"/>
            <a:chOff x="1877128" y="2203958"/>
            <a:chExt cx="1324991" cy="504974"/>
          </a:xfrm>
        </p:grpSpPr>
        <p:sp>
          <p:nvSpPr>
            <p:cNvPr id="33" name="Text Placeholder 3">
              <a:extLst>
                <a:ext uri="{FF2B5EF4-FFF2-40B4-BE49-F238E27FC236}">
                  <a16:creationId xmlns:a16="http://schemas.microsoft.com/office/drawing/2014/main" id="{26CD016F-C1E6-11E2-1C7B-E8B63E2E63CD}"/>
                </a:ext>
              </a:extLst>
            </p:cNvPr>
            <p:cNvSpPr txBox="1">
              <a:spLocks/>
            </p:cNvSpPr>
            <p:nvPr/>
          </p:nvSpPr>
          <p:spPr>
            <a:xfrm>
              <a:off x="2372321" y="2203958"/>
              <a:ext cx="829798"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1800"/>
                </a:spcBef>
              </a:pPr>
              <a:r>
                <a:rPr lang="en-NZ" sz="1400" b="1" dirty="0">
                  <a:solidFill>
                    <a:srgbClr val="18434D"/>
                  </a:solidFill>
                  <a:latin typeface="Arial Narrow" panose="020B0606020202030204" pitchFamily="34" charset="0"/>
                  <a:cs typeface="Arial" panose="020B0604020202020204" pitchFamily="34" charset="0"/>
                </a:rPr>
                <a:t>Health</a:t>
              </a:r>
            </a:p>
          </p:txBody>
        </p:sp>
        <p:pic>
          <p:nvPicPr>
            <p:cNvPr id="11" name="Picture 10">
              <a:extLst>
                <a:ext uri="{FF2B5EF4-FFF2-40B4-BE49-F238E27FC236}">
                  <a16:creationId xmlns:a16="http://schemas.microsoft.com/office/drawing/2014/main" id="{70667915-06EE-BAE0-AC2F-FFCA31A05F58}"/>
                </a:ext>
              </a:extLst>
            </p:cNvPr>
            <p:cNvPicPr>
              <a:picLocks noChangeAspect="1"/>
            </p:cNvPicPr>
            <p:nvPr/>
          </p:nvPicPr>
          <p:blipFill>
            <a:blip r:embed="rId4"/>
            <a:stretch>
              <a:fillRect/>
            </a:stretch>
          </p:blipFill>
          <p:spPr>
            <a:xfrm>
              <a:off x="1877128" y="2219535"/>
              <a:ext cx="566670" cy="489397"/>
            </a:xfrm>
            <a:prstGeom prst="rect">
              <a:avLst/>
            </a:prstGeom>
          </p:spPr>
        </p:pic>
      </p:grpSp>
      <p:grpSp>
        <p:nvGrpSpPr>
          <p:cNvPr id="26" name="Group 25">
            <a:extLst>
              <a:ext uri="{FF2B5EF4-FFF2-40B4-BE49-F238E27FC236}">
                <a16:creationId xmlns:a16="http://schemas.microsoft.com/office/drawing/2014/main" id="{737A5C03-3631-C878-992F-8B53C5619E2C}"/>
              </a:ext>
            </a:extLst>
          </p:cNvPr>
          <p:cNvGrpSpPr/>
          <p:nvPr/>
        </p:nvGrpSpPr>
        <p:grpSpPr>
          <a:xfrm>
            <a:off x="175987" y="1669554"/>
            <a:ext cx="1470840" cy="504000"/>
            <a:chOff x="264887" y="1669554"/>
            <a:chExt cx="1470840" cy="504000"/>
          </a:xfrm>
        </p:grpSpPr>
        <p:sp>
          <p:nvSpPr>
            <p:cNvPr id="35" name="Text Placeholder 3">
              <a:extLst>
                <a:ext uri="{FF2B5EF4-FFF2-40B4-BE49-F238E27FC236}">
                  <a16:creationId xmlns:a16="http://schemas.microsoft.com/office/drawing/2014/main" id="{FEAAA24C-C7A9-0928-2810-82978E0A647D}"/>
                </a:ext>
              </a:extLst>
            </p:cNvPr>
            <p:cNvSpPr txBox="1">
              <a:spLocks/>
            </p:cNvSpPr>
            <p:nvPr/>
          </p:nvSpPr>
          <p:spPr>
            <a:xfrm>
              <a:off x="630298" y="1669554"/>
              <a:ext cx="1105429"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1800"/>
                </a:spcBef>
              </a:pPr>
              <a:r>
                <a:rPr lang="en-NZ" sz="1400" b="1" dirty="0">
                  <a:solidFill>
                    <a:srgbClr val="18434D"/>
                  </a:solidFill>
                  <a:latin typeface="Arial Narrow" panose="020B0606020202030204" pitchFamily="34" charset="0"/>
                  <a:cs typeface="Arial" panose="020B0604020202020204" pitchFamily="34" charset="0"/>
                </a:rPr>
                <a:t>Environment</a:t>
              </a:r>
            </a:p>
          </p:txBody>
        </p:sp>
        <p:pic>
          <p:nvPicPr>
            <p:cNvPr id="24" name="Picture 23">
              <a:extLst>
                <a:ext uri="{FF2B5EF4-FFF2-40B4-BE49-F238E27FC236}">
                  <a16:creationId xmlns:a16="http://schemas.microsoft.com/office/drawing/2014/main" id="{97DC6AB7-BF4D-4A0B-B4C3-4615E5934A54}"/>
                </a:ext>
              </a:extLst>
            </p:cNvPr>
            <p:cNvPicPr>
              <a:picLocks noChangeAspect="1"/>
            </p:cNvPicPr>
            <p:nvPr/>
          </p:nvPicPr>
          <p:blipFill>
            <a:blip r:embed="rId5"/>
            <a:stretch>
              <a:fillRect/>
            </a:stretch>
          </p:blipFill>
          <p:spPr>
            <a:xfrm rot="3151600" flipH="1">
              <a:off x="422663" y="1613088"/>
              <a:ext cx="210369" cy="525922"/>
            </a:xfrm>
            <a:prstGeom prst="ellipse">
              <a:avLst/>
            </a:prstGeom>
          </p:spPr>
        </p:pic>
      </p:grpSp>
      <p:sp>
        <p:nvSpPr>
          <p:cNvPr id="54" name="Text Placeholder 26">
            <a:extLst>
              <a:ext uri="{FF2B5EF4-FFF2-40B4-BE49-F238E27FC236}">
                <a16:creationId xmlns:a16="http://schemas.microsoft.com/office/drawing/2014/main" id="{5403EBF5-0C23-9963-3CF5-81D39B2D93FD}"/>
              </a:ext>
            </a:extLst>
          </p:cNvPr>
          <p:cNvSpPr txBox="1">
            <a:spLocks/>
          </p:cNvSpPr>
          <p:nvPr/>
        </p:nvSpPr>
        <p:spPr>
          <a:xfrm>
            <a:off x="-17587" y="7602036"/>
            <a:ext cx="6844239" cy="1258247"/>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tabLst>
                <a:tab pos="864000" algn="l"/>
              </a:tabLst>
            </a:pPr>
            <a:r>
              <a:rPr lang="en-NZ" sz="1050" b="1" dirty="0">
                <a:solidFill>
                  <a:srgbClr val="18434D"/>
                </a:solidFill>
                <a:latin typeface="Arial" panose="020B0604020202020204" pitchFamily="34" charset="0"/>
                <a:cs typeface="Arial" panose="020B0604020202020204" pitchFamily="34" charset="0"/>
              </a:rPr>
              <a:t>Images</a:t>
            </a:r>
            <a:r>
              <a:rPr lang="en-NZ" sz="1050" b="1" dirty="0">
                <a:solidFill>
                  <a:srgbClr val="2C4F4B"/>
                </a:solidFill>
                <a:latin typeface="Arial" panose="020B0604020202020204" pitchFamily="34" charset="0"/>
                <a:cs typeface="Arial" panose="020B0604020202020204" pitchFamily="34" charset="0"/>
              </a:rPr>
              <a:t>		</a:t>
            </a:r>
            <a:r>
              <a:rPr lang="sv-SE" sz="1050" dirty="0">
                <a:solidFill>
                  <a:srgbClr val="2C4F4B"/>
                </a:solidFill>
                <a:latin typeface="Arial" panose="020B0604020202020204" pitchFamily="34" charset="0"/>
                <a:cs typeface="Arial" panose="020B0604020202020204" pitchFamily="34" charset="0"/>
              </a:rPr>
              <a:t>©Alexandre Roux/via flickr - CC BY-NC-SA 2.0 </a:t>
            </a:r>
            <a:r>
              <a:rPr lang="en-NZ" sz="1050" dirty="0">
                <a:solidFill>
                  <a:srgbClr val="2C4F4B"/>
                </a:solidFill>
                <a:latin typeface="Arial" panose="020B0604020202020204" pitchFamily="34" charset="0"/>
                <a:cs typeface="Arial" panose="020B0604020202020204" pitchFamily="34" charset="0"/>
              </a:rPr>
              <a:t>(top)		 			Public Domain - Released by Soulgany101 at the English Wikipedia project (bottom)</a:t>
            </a:r>
          </a:p>
          <a:p>
            <a:pPr marL="216000">
              <a:lnSpc>
                <a:spcPct val="100000"/>
              </a:lnSpc>
              <a:spcBef>
                <a:spcPts val="1800"/>
              </a:spcBef>
              <a:tabLst>
                <a:tab pos="864000" algn="l"/>
              </a:tabLst>
            </a:pPr>
            <a:r>
              <a:rPr lang="en-NZ" sz="1050" b="1" dirty="0">
                <a:solidFill>
                  <a:srgbClr val="2C4F4B"/>
                </a:solidFill>
                <a:latin typeface="Arial" panose="020B0604020202020204" pitchFamily="34" charset="0"/>
                <a:cs typeface="Arial" panose="020B0604020202020204" pitchFamily="34" charset="0"/>
              </a:rPr>
              <a:t>Text, images 	</a:t>
            </a:r>
            <a:r>
              <a:rPr lang="en-NZ" sz="1050" i="1" dirty="0">
                <a:solidFill>
                  <a:srgbClr val="2C4F4B"/>
                </a:solidFill>
                <a:latin typeface="Arial" panose="020B0604020202020204" pitchFamily="34" charset="0"/>
                <a:cs typeface="Arial" panose="020B0604020202020204" pitchFamily="34" charset="0"/>
              </a:rPr>
              <a:t>Boiga </a:t>
            </a:r>
            <a:r>
              <a:rPr lang="en-NZ" sz="1050" i="1" dirty="0" err="1">
                <a:solidFill>
                  <a:srgbClr val="2C4F4B"/>
                </a:solidFill>
                <a:latin typeface="Arial" panose="020B0604020202020204" pitchFamily="34" charset="0"/>
                <a:cs typeface="Arial" panose="020B0604020202020204" pitchFamily="34" charset="0"/>
              </a:rPr>
              <a:t>irregularis</a:t>
            </a:r>
            <a:r>
              <a:rPr lang="en-NZ" sz="1050" i="1" dirty="0">
                <a:solidFill>
                  <a:srgbClr val="2C4F4B"/>
                </a:solidFill>
                <a:latin typeface="Arial" panose="020B0604020202020204" pitchFamily="34" charset="0"/>
                <a:cs typeface="Arial" panose="020B0604020202020204" pitchFamily="34" charset="0"/>
              </a:rPr>
              <a:t> (brown tree snake) – CABI</a:t>
            </a:r>
            <a:r>
              <a:rPr lang="en-NZ" sz="1050" dirty="0">
                <a:solidFill>
                  <a:srgbClr val="2C4F4B"/>
                </a:solidFill>
                <a:latin typeface="Arial" panose="020B0604020202020204" pitchFamily="34" charset="0"/>
                <a:cs typeface="Arial" panose="020B0604020202020204" pitchFamily="34" charset="0"/>
              </a:rPr>
              <a:t>				</a:t>
            </a:r>
            <a:r>
              <a:rPr lang="en-NZ" sz="1050" b="1" dirty="0">
                <a:solidFill>
                  <a:srgbClr val="2C4F4B"/>
                </a:solidFill>
                <a:latin typeface="Arial" panose="020B0604020202020204" pitchFamily="34" charset="0"/>
                <a:cs typeface="Arial" panose="020B0604020202020204" pitchFamily="34" charset="0"/>
              </a:rPr>
              <a:t>        and map		</a:t>
            </a:r>
            <a:r>
              <a:rPr lang="en-NZ" sz="1050" dirty="0">
                <a:solidFill>
                  <a:srgbClr val="2C4F4B"/>
                </a:solidFill>
                <a:latin typeface="Arial" panose="020B0604020202020204" pitchFamily="34" charset="0"/>
                <a:cs typeface="Arial" panose="020B0604020202020204" pitchFamily="34" charset="0"/>
                <a:hlinkClick r:id="rId6"/>
              </a:rPr>
              <a:t>https://www.cabi.org/isc/datasheet/91542</a:t>
            </a:r>
            <a:r>
              <a:rPr lang="en-NZ" sz="1050" dirty="0">
                <a:solidFill>
                  <a:srgbClr val="2C4F4B"/>
                </a:solidFill>
                <a:latin typeface="Arial" panose="020B0604020202020204" pitchFamily="34" charset="0"/>
                <a:cs typeface="Arial" panose="020B0604020202020204" pitchFamily="34" charset="0"/>
              </a:rPr>
              <a:t>  	</a:t>
            </a:r>
          </a:p>
        </p:txBody>
      </p:sp>
      <p:sp>
        <p:nvSpPr>
          <p:cNvPr id="32" name="Title 1">
            <a:extLst>
              <a:ext uri="{FF2B5EF4-FFF2-40B4-BE49-F238E27FC236}">
                <a16:creationId xmlns:a16="http://schemas.microsoft.com/office/drawing/2014/main" id="{C138403F-E76C-611F-B37B-2EF5F81973F8}"/>
              </a:ext>
            </a:extLst>
          </p:cNvPr>
          <p:cNvSpPr>
            <a:spLocks noGrp="1"/>
          </p:cNvSpPr>
          <p:nvPr>
            <p:ph type="title"/>
          </p:nvPr>
        </p:nvSpPr>
        <p:spPr>
          <a:xfrm>
            <a:off x="0" y="0"/>
            <a:ext cx="6857999" cy="1052993"/>
          </a:xfrm>
          <a:solidFill>
            <a:srgbClr val="18434D"/>
          </a:solidFill>
          <a:ln>
            <a:noFill/>
          </a:ln>
        </p:spPr>
        <p:txBody>
          <a:bodyPr anchor="ctr"/>
          <a:lstStyle/>
          <a:p>
            <a:r>
              <a:rPr lang="en-NZ" sz="2800" b="1" dirty="0">
                <a:solidFill>
                  <a:srgbClr val="E8F3F7"/>
                </a:solidFill>
                <a:latin typeface="Arial" panose="020B0604020202020204" pitchFamily="34" charset="0"/>
                <a:cs typeface="Arial" panose="020B0604020202020204" pitchFamily="34" charset="0"/>
              </a:rPr>
              <a:t>  Brown tree snake</a:t>
            </a:r>
            <a:br>
              <a:rPr lang="en-NZ" sz="2800" b="1" dirty="0">
                <a:solidFill>
                  <a:srgbClr val="E8F3F7"/>
                </a:solidFill>
                <a:latin typeface="Arial" panose="020B0604020202020204" pitchFamily="34" charset="0"/>
                <a:cs typeface="Arial" panose="020B0604020202020204" pitchFamily="34" charset="0"/>
              </a:rPr>
            </a:br>
            <a:r>
              <a:rPr lang="en-NZ" sz="2800" b="1" dirty="0">
                <a:solidFill>
                  <a:srgbClr val="E8F3F7"/>
                </a:solidFill>
                <a:latin typeface="Arial" panose="020B0604020202020204" pitchFamily="34" charset="0"/>
                <a:cs typeface="Arial" panose="020B0604020202020204" pitchFamily="34" charset="0"/>
              </a:rPr>
              <a:t>  </a:t>
            </a:r>
            <a:r>
              <a:rPr lang="en-NZ" sz="1600" b="1" i="1" dirty="0">
                <a:solidFill>
                  <a:srgbClr val="E2C06A"/>
                </a:solidFill>
                <a:latin typeface="Arial" panose="020B0604020202020204" pitchFamily="34" charset="0"/>
                <a:cs typeface="Arial" panose="020B0604020202020204" pitchFamily="34" charset="0"/>
              </a:rPr>
              <a:t>Boiga </a:t>
            </a:r>
            <a:r>
              <a:rPr lang="en-NZ" sz="1600" b="1" i="1" dirty="0" err="1">
                <a:solidFill>
                  <a:srgbClr val="E2C06A"/>
                </a:solidFill>
                <a:latin typeface="Arial" panose="020B0604020202020204" pitchFamily="34" charset="0"/>
                <a:cs typeface="Arial" panose="020B0604020202020204" pitchFamily="34" charset="0"/>
              </a:rPr>
              <a:t>irregularis</a:t>
            </a:r>
            <a:endParaRPr lang="en-NZ" b="1" dirty="0">
              <a:solidFill>
                <a:srgbClr val="E2C06A"/>
              </a:solidFill>
              <a:latin typeface="Arial" panose="020B0604020202020204" pitchFamily="34" charset="0"/>
              <a:cs typeface="Arial" panose="020B0604020202020204" pitchFamily="34" charset="0"/>
            </a:endParaRPr>
          </a:p>
        </p:txBody>
      </p:sp>
      <p:sp>
        <p:nvSpPr>
          <p:cNvPr id="34" name="Text Placeholder 3">
            <a:extLst>
              <a:ext uri="{FF2B5EF4-FFF2-40B4-BE49-F238E27FC236}">
                <a16:creationId xmlns:a16="http://schemas.microsoft.com/office/drawing/2014/main" id="{8F62B84C-CD2C-3B83-1382-C57362EC07D8}"/>
              </a:ext>
            </a:extLst>
          </p:cNvPr>
          <p:cNvSpPr txBox="1">
            <a:spLocks/>
          </p:cNvSpPr>
          <p:nvPr/>
        </p:nvSpPr>
        <p:spPr>
          <a:xfrm>
            <a:off x="-1" y="982839"/>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IMPACTS</a:t>
            </a:r>
          </a:p>
        </p:txBody>
      </p:sp>
      <p:sp>
        <p:nvSpPr>
          <p:cNvPr id="36" name="Rectangle 35">
            <a:extLst>
              <a:ext uri="{FF2B5EF4-FFF2-40B4-BE49-F238E27FC236}">
                <a16:creationId xmlns:a16="http://schemas.microsoft.com/office/drawing/2014/main" id="{26025BF6-D611-11F2-5B66-463838E48CF9}"/>
              </a:ext>
            </a:extLst>
          </p:cNvPr>
          <p:cNvSpPr/>
          <p:nvPr/>
        </p:nvSpPr>
        <p:spPr>
          <a:xfrm>
            <a:off x="1777435" y="2303963"/>
            <a:ext cx="1596980" cy="1836995"/>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Mildly venomous, the snake is a potential health hazard to infants and young children. Responsible for 1/1000 hospital emergency  visits on Guam. Also danger of increased disease from insects that were previously eaten by native animals</a:t>
            </a:r>
          </a:p>
        </p:txBody>
      </p:sp>
      <p:sp>
        <p:nvSpPr>
          <p:cNvPr id="38" name="Rectangle 37">
            <a:extLst>
              <a:ext uri="{FF2B5EF4-FFF2-40B4-BE49-F238E27FC236}">
                <a16:creationId xmlns:a16="http://schemas.microsoft.com/office/drawing/2014/main" id="{0D5C71A0-F71D-8A8B-1CD3-BE030FE21335}"/>
              </a:ext>
            </a:extLst>
          </p:cNvPr>
          <p:cNvSpPr/>
          <p:nvPr/>
        </p:nvSpPr>
        <p:spPr>
          <a:xfrm>
            <a:off x="3460164" y="2303963"/>
            <a:ext cx="1596980" cy="1819959"/>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None specifically reported, but animals that may have been important culturally are no longer seen on Guam</a:t>
            </a:r>
          </a:p>
        </p:txBody>
      </p:sp>
      <p:sp>
        <p:nvSpPr>
          <p:cNvPr id="40" name="Rectangle 39">
            <a:extLst>
              <a:ext uri="{FF2B5EF4-FFF2-40B4-BE49-F238E27FC236}">
                <a16:creationId xmlns:a16="http://schemas.microsoft.com/office/drawing/2014/main" id="{AE81F383-1BCE-8766-6E0F-183AF4B37553}"/>
              </a:ext>
            </a:extLst>
          </p:cNvPr>
          <p:cNvSpPr/>
          <p:nvPr/>
        </p:nvSpPr>
        <p:spPr>
          <a:xfrm>
            <a:off x="5142894" y="2303963"/>
            <a:ext cx="1596980" cy="1819959"/>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Power outages caused by snakes have been a serious problem on Guam. Fear of the brown tree snake may cause tourists to avoid Guam. An agricultural pest. </a:t>
            </a:r>
            <a:endParaRPr lang="en-NZ" sz="1050" i="1" dirty="0">
              <a:solidFill>
                <a:srgbClr val="18434D"/>
              </a:solidFill>
              <a:latin typeface="Arial" panose="020B0604020202020204" pitchFamily="34" charset="0"/>
              <a:cs typeface="Arial" panose="020B0604020202020204" pitchFamily="34" charset="0"/>
            </a:endParaRPr>
          </a:p>
        </p:txBody>
      </p:sp>
      <p:sp>
        <p:nvSpPr>
          <p:cNvPr id="42" name="Text Placeholder 26">
            <a:extLst>
              <a:ext uri="{FF2B5EF4-FFF2-40B4-BE49-F238E27FC236}">
                <a16:creationId xmlns:a16="http://schemas.microsoft.com/office/drawing/2014/main" id="{D1DA9809-F721-716A-24F6-CBB97E682DAB}"/>
              </a:ext>
            </a:extLst>
          </p:cNvPr>
          <p:cNvSpPr txBox="1">
            <a:spLocks/>
          </p:cNvSpPr>
          <p:nvPr/>
        </p:nvSpPr>
        <p:spPr>
          <a:xfrm>
            <a:off x="-17587" y="6640827"/>
            <a:ext cx="6885522" cy="713477"/>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200"/>
              </a:spcBef>
            </a:pPr>
            <a:endParaRPr lang="en-NZ" sz="1050" dirty="0">
              <a:solidFill>
                <a:srgbClr val="2C4F4B"/>
              </a:solidFill>
              <a:latin typeface="Arial" panose="020B0604020202020204" pitchFamily="34" charset="0"/>
              <a:cs typeface="Arial" panose="020B0604020202020204" pitchFamily="34" charset="0"/>
            </a:endParaRPr>
          </a:p>
        </p:txBody>
      </p:sp>
      <p:sp>
        <p:nvSpPr>
          <p:cNvPr id="44" name="Text Placeholder 26">
            <a:extLst>
              <a:ext uri="{FF2B5EF4-FFF2-40B4-BE49-F238E27FC236}">
                <a16:creationId xmlns:a16="http://schemas.microsoft.com/office/drawing/2014/main" id="{A522EBC0-B324-E4D3-52AA-5B8637F15644}"/>
              </a:ext>
            </a:extLst>
          </p:cNvPr>
          <p:cNvSpPr>
            <a:spLocks noGrp="1"/>
          </p:cNvSpPr>
          <p:nvPr>
            <p:ph type="body" sz="half" idx="2"/>
          </p:nvPr>
        </p:nvSpPr>
        <p:spPr>
          <a:xfrm>
            <a:off x="-17587" y="4810420"/>
            <a:ext cx="6885522" cy="1052993"/>
          </a:xfrm>
        </p:spPr>
        <p:txBody>
          <a:bodyPr numCol="1">
            <a:noAutofit/>
          </a:bodyPr>
          <a:lstStyle/>
          <a:p>
            <a:pPr marL="216000">
              <a:lnSpc>
                <a:spcPct val="100000"/>
              </a:lnSpc>
              <a:spcBef>
                <a:spcPts val="600"/>
              </a:spcBef>
              <a:tabLst>
                <a:tab pos="864000" algn="l"/>
              </a:tabLst>
            </a:pPr>
            <a:r>
              <a:rPr lang="en-NZ" sz="1050" b="1" dirty="0">
                <a:solidFill>
                  <a:srgbClr val="2C4F4B"/>
                </a:solidFill>
                <a:latin typeface="Arial" panose="020B0604020202020204" pitchFamily="34" charset="0"/>
                <a:cs typeface="Arial" panose="020B0604020202020204" pitchFamily="34" charset="0"/>
              </a:rPr>
              <a:t>Native range	</a:t>
            </a:r>
            <a:r>
              <a:rPr lang="en-NZ" sz="1050" dirty="0">
                <a:solidFill>
                  <a:srgbClr val="2C4F4B"/>
                </a:solidFill>
                <a:latin typeface="Arial" panose="020B0604020202020204" pitchFamily="34" charset="0"/>
                <a:cs typeface="Arial" panose="020B0604020202020204" pitchFamily="34" charset="0"/>
              </a:rPr>
              <a:t>Eastern Indonesia, New Guinea, Solomon Islands and the coastal areas of northern and 		eastern Australia		</a:t>
            </a:r>
            <a:endParaRPr lang="en-NZ" sz="1050" dirty="0">
              <a:highlight>
                <a:srgbClr val="FFFF00"/>
              </a:highlight>
              <a:latin typeface="Arial" panose="020B0604020202020204" pitchFamily="34" charset="0"/>
              <a:cs typeface="Arial" panose="020B0604020202020204" pitchFamily="34" charset="0"/>
            </a:endParaRPr>
          </a:p>
          <a:p>
            <a:pPr marL="216000">
              <a:lnSpc>
                <a:spcPct val="100000"/>
              </a:lnSpc>
              <a:spcBef>
                <a:spcPts val="600"/>
              </a:spcBef>
              <a:tabLst>
                <a:tab pos="864000" algn="l"/>
              </a:tabLst>
            </a:pPr>
            <a:r>
              <a:rPr lang="en-NZ" sz="1050" b="1" dirty="0">
                <a:solidFill>
                  <a:srgbClr val="2C4F4B"/>
                </a:solidFill>
                <a:latin typeface="Arial" panose="020B0604020202020204" pitchFamily="34" charset="0"/>
                <a:cs typeface="Arial" panose="020B0604020202020204" pitchFamily="34" charset="0"/>
              </a:rPr>
              <a:t>Introduced range	</a:t>
            </a:r>
            <a:r>
              <a:rPr lang="en-NZ" sz="1050" dirty="0">
                <a:solidFill>
                  <a:srgbClr val="2C4F4B"/>
                </a:solidFill>
                <a:latin typeface="Arial" panose="020B0604020202020204" pitchFamily="34" charset="0"/>
                <a:cs typeface="Arial" panose="020B0604020202020204" pitchFamily="34" charset="0"/>
              </a:rPr>
              <a:t>The population on Guam is the only confirmed breeding population outside of its native		range, although it may be established on Saipan. Encounters have been reported from 		Micronesia, United States mainland, Hawai’i and the Commonwealth of the Northern 		Mariana Islands</a:t>
            </a:r>
          </a:p>
        </p:txBody>
      </p:sp>
      <p:pic>
        <p:nvPicPr>
          <p:cNvPr id="3" name="Content Placeholder 36" descr="Logo&#10;&#10;Description automatically generated">
            <a:extLst>
              <a:ext uri="{FF2B5EF4-FFF2-40B4-BE49-F238E27FC236}">
                <a16:creationId xmlns:a16="http://schemas.microsoft.com/office/drawing/2014/main" id="{9959B013-BC89-F471-8B17-933A7BBD3D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96" y="9083924"/>
            <a:ext cx="1744045" cy="717550"/>
          </a:xfrm>
          <a:prstGeom prst="rect">
            <a:avLst/>
          </a:prstGeom>
        </p:spPr>
      </p:pic>
      <p:pic>
        <p:nvPicPr>
          <p:cNvPr id="4" name="Picture 8" descr="Image result for gef logo">
            <a:extLst>
              <a:ext uri="{FF2B5EF4-FFF2-40B4-BE49-F238E27FC236}">
                <a16:creationId xmlns:a16="http://schemas.microsoft.com/office/drawing/2014/main" id="{6E41A4D3-EDEA-C483-3467-243FC3DB1C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4870" y="9145395"/>
            <a:ext cx="532059" cy="6287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con&#10;&#10;Description automatically generated">
            <a:extLst>
              <a:ext uri="{FF2B5EF4-FFF2-40B4-BE49-F238E27FC236}">
                <a16:creationId xmlns:a16="http://schemas.microsoft.com/office/drawing/2014/main" id="{43F99095-E98C-F6FD-D391-5A3891E50B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8597" y="9122024"/>
            <a:ext cx="681339" cy="675540"/>
          </a:xfrm>
          <a:prstGeom prst="rect">
            <a:avLst/>
          </a:prstGeom>
        </p:spPr>
      </p:pic>
      <p:pic>
        <p:nvPicPr>
          <p:cNvPr id="6" name="Picture 5" descr="Shape&#10;&#10;Description automatically generated">
            <a:extLst>
              <a:ext uri="{FF2B5EF4-FFF2-40B4-BE49-F238E27FC236}">
                <a16:creationId xmlns:a16="http://schemas.microsoft.com/office/drawing/2014/main" id="{0FAE8702-F0F0-F527-FD94-10A60F79C1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2476" y="8987284"/>
            <a:ext cx="898276" cy="898276"/>
          </a:xfrm>
          <a:prstGeom prst="rect">
            <a:avLst/>
          </a:prstGeom>
        </p:spPr>
      </p:pic>
      <p:pic>
        <p:nvPicPr>
          <p:cNvPr id="8" name="Picture 14" descr="UNEP - UN Environment Programme">
            <a:extLst>
              <a:ext uri="{FF2B5EF4-FFF2-40B4-BE49-F238E27FC236}">
                <a16:creationId xmlns:a16="http://schemas.microsoft.com/office/drawing/2014/main" id="{5BD6CDFF-9808-3B7A-ECCD-852ADB1D64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8461" y="9092606"/>
            <a:ext cx="748551" cy="6407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10;&#10;Description automatically generated with medium confidence">
            <a:extLst>
              <a:ext uri="{FF2B5EF4-FFF2-40B4-BE49-F238E27FC236}">
                <a16:creationId xmlns:a16="http://schemas.microsoft.com/office/drawing/2014/main" id="{8A5670A7-1D8B-1CAF-9035-E04A63161D46}"/>
              </a:ext>
            </a:extLst>
          </p:cNvPr>
          <p:cNvPicPr>
            <a:picLocks noChangeAspect="1"/>
          </p:cNvPicPr>
          <p:nvPr/>
        </p:nvPicPr>
        <p:blipFill rotWithShape="1">
          <a:blip r:embed="rId12">
            <a:extLst>
              <a:ext uri="{28A0092B-C50C-407E-A947-70E740481C1C}">
                <a14:useLocalDpi xmlns:a14="http://schemas.microsoft.com/office/drawing/2010/main" val="0"/>
              </a:ext>
            </a:extLst>
          </a:blip>
          <a:srcRect r="36111"/>
          <a:stretch/>
        </p:blipFill>
        <p:spPr>
          <a:xfrm>
            <a:off x="4584953" y="9237217"/>
            <a:ext cx="1115881" cy="410964"/>
          </a:xfrm>
          <a:prstGeom prst="rect">
            <a:avLst/>
          </a:prstGeom>
        </p:spPr>
      </p:pic>
    </p:spTree>
    <p:extLst>
      <p:ext uri="{BB962C8B-B14F-4D97-AF65-F5344CB8AC3E}">
        <p14:creationId xmlns:p14="http://schemas.microsoft.com/office/powerpoint/2010/main" val="25075698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A15BE653C5C64A88B943E631BB533B" ma:contentTypeVersion="15" ma:contentTypeDescription="Create a new document." ma:contentTypeScope="" ma:versionID="445505d6c07d49e4f610b75f7f504039">
  <xsd:schema xmlns:xsd="http://www.w3.org/2001/XMLSchema" xmlns:xs="http://www.w3.org/2001/XMLSchema" xmlns:p="http://schemas.microsoft.com/office/2006/metadata/properties" xmlns:ns2="659f04ed-c2e1-4740-8d05-705e7d8c863e" xmlns:ns3="9bd28d3b-2eb6-4c86-a122-9a28e2ca895d" targetNamespace="http://schemas.microsoft.com/office/2006/metadata/properties" ma:root="true" ma:fieldsID="fdce5aa0a25181caeb6dacb69475d062" ns2:_="" ns3:_="">
    <xsd:import namespace="659f04ed-c2e1-4740-8d05-705e7d8c863e"/>
    <xsd:import namespace="9bd28d3b-2eb6-4c86-a122-9a28e2ca89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9f04ed-c2e1-4740-8d05-705e7d8c86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37fece0-7c67-4b6d-b059-36af53aee6f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bd28d3b-2eb6-4c86-a122-9a28e2ca895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62220e1-ce1d-4d49-94d0-6160d0f9ae98}" ma:internalName="TaxCatchAll" ma:showField="CatchAllData" ma:web="9bd28d3b-2eb6-4c86-a122-9a28e2ca89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bd28d3b-2eb6-4c86-a122-9a28e2ca895d" xsi:nil="true"/>
    <lcf76f155ced4ddcb4097134ff3c332f xmlns="659f04ed-c2e1-4740-8d05-705e7d8c863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D061B04-E000-48AF-8E43-C756013BC237}">
  <ds:schemaRefs>
    <ds:schemaRef ds:uri="http://schemas.microsoft.com/sharepoint/v3/contenttype/forms"/>
  </ds:schemaRefs>
</ds:datastoreItem>
</file>

<file path=customXml/itemProps2.xml><?xml version="1.0" encoding="utf-8"?>
<ds:datastoreItem xmlns:ds="http://schemas.openxmlformats.org/officeDocument/2006/customXml" ds:itemID="{48973E5C-EBB5-404A-8403-4CD0060871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9f04ed-c2e1-4740-8d05-705e7d8c863e"/>
    <ds:schemaRef ds:uri="9bd28d3b-2eb6-4c86-a122-9a28e2ca89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EE7D3E-23E2-4F8C-A563-F5B5CE073448}">
  <ds:schemaRefs>
    <ds:schemaRef ds:uri="http://purl.org/dc/elements/1.1/"/>
    <ds:schemaRef ds:uri="http://schemas.microsoft.com/office/2006/metadata/properties"/>
    <ds:schemaRef ds:uri="659f04ed-c2e1-4740-8d05-705e7d8c863e"/>
    <ds:schemaRef ds:uri="http://purl.org/dc/terms/"/>
    <ds:schemaRef ds:uri="http://schemas.openxmlformats.org/package/2006/metadata/core-properties"/>
    <ds:schemaRef ds:uri="http://purl.org/dc/dcmitype/"/>
    <ds:schemaRef ds:uri="http://schemas.microsoft.com/office/2006/documentManagement/types"/>
    <ds:schemaRef ds:uri="http://www.w3.org/XML/1998/namespace"/>
    <ds:schemaRef ds:uri="http://schemas.microsoft.com/office/infopath/2007/PartnerControls"/>
    <ds:schemaRef ds:uri="9bd28d3b-2eb6-4c86-a122-9a28e2ca895d"/>
  </ds:schemaRefs>
</ds:datastoreItem>
</file>

<file path=docProps/app.xml><?xml version="1.0" encoding="utf-8"?>
<Properties xmlns="http://schemas.openxmlformats.org/officeDocument/2006/extended-properties" xmlns:vt="http://schemas.openxmlformats.org/officeDocument/2006/docPropsVTypes">
  <Template>Office Theme</Template>
  <TotalTime>1549</TotalTime>
  <Words>522</Words>
  <Application>Microsoft Office PowerPoint</Application>
  <PresentationFormat>A4 Paper (210x297 mm)</PresentationFormat>
  <Paragraphs>39</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Arial Narrow</vt:lpstr>
      <vt:lpstr>Calibri</vt:lpstr>
      <vt:lpstr>Calibri Light</vt:lpstr>
      <vt:lpstr>Office Theme</vt:lpstr>
      <vt:lpstr>  Brown tree snake   Boiga irregularis</vt:lpstr>
      <vt:lpstr>  Brown tree snake   Boiga irregularis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Mongoose Herpestes auropunctatus, H. fuscus and other species*</dc:title>
  <dc:creator>Monica Gruber</dc:creator>
  <cp:lastModifiedBy>Monica Gruber</cp:lastModifiedBy>
  <cp:revision>7</cp:revision>
  <dcterms:created xsi:type="dcterms:W3CDTF">2022-07-10T23:01:02Z</dcterms:created>
  <dcterms:modified xsi:type="dcterms:W3CDTF">2022-09-15T21:04:36Z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0x0101008BA15BE653C5C64A88B943E631BB533B</vt:lpwstr>
  </property>
  <property fmtid="{D5CDD505-2E9C-101B-9397-08002B2CF9AE}" pid="3" name="MediaServiceImageTags">
    <vt:lpwstr/>
  </property>
</Properties>
</file>