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63" r:id="rId5"/>
    <p:sldId id="266" r:id="rId6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434D"/>
    <a:srgbClr val="31869A"/>
    <a:srgbClr val="DEAF61"/>
    <a:srgbClr val="8C9A97"/>
    <a:srgbClr val="55A58C"/>
    <a:srgbClr val="D86E95"/>
    <a:srgbClr val="E2C06A"/>
    <a:srgbClr val="2C4F4B"/>
    <a:srgbClr val="EAF3F5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92" autoAdjust="0"/>
    <p:restoredTop sz="94660"/>
  </p:normalViewPr>
  <p:slideViewPr>
    <p:cSldViewPr snapToGrid="0">
      <p:cViewPr varScale="1">
        <p:scale>
          <a:sx n="60" d="100"/>
          <a:sy n="60" d="100"/>
        </p:scale>
        <p:origin x="2347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ica Gruber" userId="957e30bb-d67c-4b9f-bae8-f3b777891a97" providerId="ADAL" clId="{03E8E19C-7338-45FD-AE41-C06CCE2C2D91}"/>
    <pc:docChg chg="undo custSel modSld">
      <pc:chgData name="Monica Gruber" userId="957e30bb-d67c-4b9f-bae8-f3b777891a97" providerId="ADAL" clId="{03E8E19C-7338-45FD-AE41-C06CCE2C2D91}" dt="2022-09-09T03:13:09.938" v="82" actId="27636"/>
      <pc:docMkLst>
        <pc:docMk/>
      </pc:docMkLst>
      <pc:sldChg chg="modSp mod">
        <pc:chgData name="Monica Gruber" userId="957e30bb-d67c-4b9f-bae8-f3b777891a97" providerId="ADAL" clId="{03E8E19C-7338-45FD-AE41-C06CCE2C2D91}" dt="2022-09-09T03:11:39.856" v="73" actId="20577"/>
        <pc:sldMkLst>
          <pc:docMk/>
          <pc:sldMk cId="3925144601" sldId="263"/>
        </pc:sldMkLst>
        <pc:spChg chg="mod">
          <ac:chgData name="Monica Gruber" userId="957e30bb-d67c-4b9f-bae8-f3b777891a97" providerId="ADAL" clId="{03E8E19C-7338-45FD-AE41-C06CCE2C2D91}" dt="2022-09-09T03:11:39.856" v="73" actId="20577"/>
          <ac:spMkLst>
            <pc:docMk/>
            <pc:sldMk cId="3925144601" sldId="263"/>
            <ac:spMk id="3" creationId="{AE905356-25F6-D909-CAD3-FBECBAFB7EFA}"/>
          </ac:spMkLst>
        </pc:spChg>
      </pc:sldChg>
      <pc:sldChg chg="modSp mod">
        <pc:chgData name="Monica Gruber" userId="957e30bb-d67c-4b9f-bae8-f3b777891a97" providerId="ADAL" clId="{03E8E19C-7338-45FD-AE41-C06CCE2C2D91}" dt="2022-09-09T03:13:09.938" v="82" actId="27636"/>
        <pc:sldMkLst>
          <pc:docMk/>
          <pc:sldMk cId="2194150480" sldId="266"/>
        </pc:sldMkLst>
        <pc:spChg chg="mod">
          <ac:chgData name="Monica Gruber" userId="957e30bb-d67c-4b9f-bae8-f3b777891a97" providerId="ADAL" clId="{03E8E19C-7338-45FD-AE41-C06CCE2C2D91}" dt="2022-09-09T03:11:09.797" v="69" actId="6549"/>
          <ac:spMkLst>
            <pc:docMk/>
            <pc:sldMk cId="2194150480" sldId="266"/>
            <ac:spMk id="44" creationId="{A522EBC0-B324-E4D3-52AA-5B8637F15644}"/>
          </ac:spMkLst>
        </pc:spChg>
        <pc:spChg chg="mod">
          <ac:chgData name="Monica Gruber" userId="957e30bb-d67c-4b9f-bae8-f3b777891a97" providerId="ADAL" clId="{03E8E19C-7338-45FD-AE41-C06CCE2C2D91}" dt="2022-09-09T03:13:09.938" v="82" actId="27636"/>
          <ac:spMkLst>
            <pc:docMk/>
            <pc:sldMk cId="2194150480" sldId="266"/>
            <ac:spMk id="54" creationId="{5403EBF5-0C23-9963-3CF5-81D39B2D93FD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9/09/2022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99623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9/09/2022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57247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9/09/2022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79513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9/09/2022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03885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9/09/2022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28335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9/09/2022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48787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9/09/2022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34264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9/09/2022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82162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9/09/2022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37157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9/09/2022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82666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9/09/2022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33801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005EC-A9F8-4530-8A8E-15F90C134277}" type="datetimeFigureOut">
              <a:rPr lang="en-NZ" smtClean="0"/>
              <a:t>9/09/2022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22417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abi.org/isc/datasheet/45977" TargetMode="External"/><Relationship Id="rId13" Type="http://schemas.openxmlformats.org/officeDocument/2006/relationships/image" Target="../media/image13.png"/><Relationship Id="rId3" Type="http://schemas.openxmlformats.org/officeDocument/2006/relationships/image" Target="../media/image6.emf"/><Relationship Id="rId7" Type="http://schemas.openxmlformats.org/officeDocument/2006/relationships/hyperlink" Target="https://en.wikipedia.org/wiki/Red-vented_bulbul" TargetMode="External"/><Relationship Id="rId12" Type="http://schemas.openxmlformats.org/officeDocument/2006/relationships/image" Target="../media/image12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nzbirdsonline.org.nz/species/red-vented-bulbul" TargetMode="External"/><Relationship Id="rId11" Type="http://schemas.openxmlformats.org/officeDocument/2006/relationships/image" Target="../media/image11.jpg"/><Relationship Id="rId5" Type="http://schemas.openxmlformats.org/officeDocument/2006/relationships/image" Target="../media/image8.png"/><Relationship Id="rId10" Type="http://schemas.openxmlformats.org/officeDocument/2006/relationships/image" Target="../media/image10.jpeg"/><Relationship Id="rId4" Type="http://schemas.openxmlformats.org/officeDocument/2006/relationships/image" Target="../media/image7.emf"/><Relationship Id="rId9" Type="http://schemas.openxmlformats.org/officeDocument/2006/relationships/image" Target="../media/image9.jpeg"/><Relationship Id="rId14" Type="http://schemas.openxmlformats.org/officeDocument/2006/relationships/image" Target="../media/image14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30EBD1E-DF4D-0BBD-4F8A-8F51C277E561}"/>
              </a:ext>
            </a:extLst>
          </p:cNvPr>
          <p:cNvSpPr/>
          <p:nvPr/>
        </p:nvSpPr>
        <p:spPr>
          <a:xfrm>
            <a:off x="-1" y="1435100"/>
            <a:ext cx="6857999" cy="5359400"/>
          </a:xfrm>
          <a:prstGeom prst="rect">
            <a:avLst/>
          </a:prstGeom>
          <a:solidFill>
            <a:srgbClr val="EA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1C351D-62E5-204F-D299-9C93A227E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4123"/>
            <a:ext cx="6857999" cy="1052993"/>
          </a:xfrm>
          <a:solidFill>
            <a:srgbClr val="18434D"/>
          </a:solidFill>
          <a:ln>
            <a:noFill/>
          </a:ln>
        </p:spPr>
        <p:txBody>
          <a:bodyPr anchor="ctr"/>
          <a:lstStyle/>
          <a:p>
            <a:r>
              <a:rPr lang="en-NZ" sz="2800" b="1" dirty="0">
                <a:solidFill>
                  <a:srgbClr val="E8F3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Red-vented bulbul</a:t>
            </a:r>
            <a:br>
              <a:rPr lang="en-NZ" sz="2800" b="1" dirty="0">
                <a:solidFill>
                  <a:srgbClr val="E8F3F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NZ" sz="2800" b="1" dirty="0">
                <a:solidFill>
                  <a:srgbClr val="E8F3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NZ" sz="1600" b="1" i="1" dirty="0" err="1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Pycnonotus</a:t>
            </a:r>
            <a:r>
              <a:rPr lang="en-NZ" sz="1600" b="1" i="1" dirty="0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NZ" sz="1600" b="1" i="1" dirty="0" err="1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cafer</a:t>
            </a:r>
            <a:endParaRPr lang="en-NZ" b="1" dirty="0">
              <a:solidFill>
                <a:srgbClr val="E2C0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05356-25F6-D909-CAD3-FBECBAFB7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7398" y="1573079"/>
            <a:ext cx="3352056" cy="494392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Around 21 cm long with a mass of 26-45 g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head is dark and crested (with feathers sticking up) with a white belly and bottom but crimson under the tail coverts (coverts are feathers that cover other feathers)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young is much like the adult except there is some brownish edging on the feathers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male and female look similar, although the male tends to be slightly larger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Red-vented bulbul is a quick flyer with a flight that is recognisable by being somewhat bouncy rather than even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Red-vented bulbuls live around secondary growth and shrub, cultivated areas, parks and gardens and are found in forest and agricultural areas. Rarely found in mature forests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Although the main diet is fruits, berries, it also eats plant buds and flowers, as well as insects and small lizards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B12B0C-6C09-B5F5-6D04-6D2004D8F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2" y="6599250"/>
            <a:ext cx="6858000" cy="457193"/>
          </a:xfrm>
          <a:solidFill>
            <a:srgbClr val="31869A"/>
          </a:solidFill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NZ" sz="2000" b="1" dirty="0">
                <a:solidFill>
                  <a:srgbClr val="C4E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PATHWAYS     </a:t>
            </a:r>
            <a:r>
              <a:rPr lang="en-NZ" b="1" dirty="0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 </a:t>
            </a:r>
            <a:r>
              <a:rPr lang="en-NZ" b="1" dirty="0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shipping        </a:t>
            </a:r>
            <a:r>
              <a:rPr lang="en-NZ" sz="1200" b="1" dirty="0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NZ" b="1" dirty="0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pet trade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CF3C53D4-532F-B7A8-8085-4373C5DAF3FE}"/>
              </a:ext>
            </a:extLst>
          </p:cNvPr>
          <p:cNvSpPr txBox="1">
            <a:spLocks/>
          </p:cNvSpPr>
          <p:nvPr/>
        </p:nvSpPr>
        <p:spPr>
          <a:xfrm>
            <a:off x="-1" y="982839"/>
            <a:ext cx="6858000" cy="457193"/>
          </a:xfrm>
          <a:prstGeom prst="rect">
            <a:avLst/>
          </a:prstGeom>
          <a:solidFill>
            <a:srgbClr val="31869A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1800"/>
              </a:spcBef>
            </a:pPr>
            <a:r>
              <a:rPr lang="en-NZ" sz="2000" b="1" dirty="0">
                <a:solidFill>
                  <a:srgbClr val="C4E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FEATURES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C884B9-2B98-0ADD-B8D3-C977E4188F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4" t="2760" r="9587" b="635"/>
          <a:stretch/>
        </p:blipFill>
        <p:spPr>
          <a:xfrm>
            <a:off x="149860" y="6511557"/>
            <a:ext cx="613409" cy="632577"/>
          </a:xfrm>
          <a:prstGeom prst="flowChartConnector">
            <a:avLst/>
          </a:prstGeom>
        </p:spPr>
      </p:pic>
      <p:pic>
        <p:nvPicPr>
          <p:cNvPr id="2064" name="Picture 16" descr="Pycnonotus cafer (red-vented Bulbul). adult. Padiyathalawa, Ampara district, Sri Lanka. May 2011.">
            <a:extLst>
              <a:ext uri="{FF2B5EF4-FFF2-40B4-BE49-F238E27FC236}">
                <a16:creationId xmlns:a16="http://schemas.microsoft.com/office/drawing/2014/main" id="{226A3699-1299-BB30-BA50-18D6B5D7A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0" y="1604459"/>
            <a:ext cx="2945780" cy="201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6AE41108-ADE4-8FBE-59EE-2A50E630B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555" y="7207397"/>
            <a:ext cx="4914898" cy="256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id="{851FB57D-A8E4-A6E9-E6DD-69E8B5F2C4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1"/>
          <a:stretch/>
        </p:blipFill>
        <p:spPr bwMode="auto">
          <a:xfrm>
            <a:off x="203074" y="3808090"/>
            <a:ext cx="2945780" cy="242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52B3941-8971-9A07-CE15-47B803BF6D42}"/>
              </a:ext>
            </a:extLst>
          </p:cNvPr>
          <p:cNvSpPr/>
          <p:nvPr/>
        </p:nvSpPr>
        <p:spPr>
          <a:xfrm>
            <a:off x="178547" y="7182415"/>
            <a:ext cx="1497853" cy="1792287"/>
          </a:xfrm>
          <a:prstGeom prst="rect">
            <a:avLst/>
          </a:prstGeom>
          <a:solidFill>
            <a:srgbClr val="EA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NZ" sz="1050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Introduced</a:t>
            </a:r>
          </a:p>
          <a:p>
            <a:endParaRPr lang="en-NZ" sz="1050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NZ" sz="1050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NZ" sz="1050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Native</a:t>
            </a:r>
          </a:p>
          <a:p>
            <a:endParaRPr lang="en-NZ" sz="1050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NZ" sz="1050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 not </a:t>
            </a:r>
          </a:p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recorded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74FABB-632F-C0D3-AF2C-2EF6BB26E40E}"/>
              </a:ext>
            </a:extLst>
          </p:cNvPr>
          <p:cNvSpPr/>
          <p:nvPr/>
        </p:nvSpPr>
        <p:spPr>
          <a:xfrm>
            <a:off x="1003300" y="7340600"/>
            <a:ext cx="571500" cy="330200"/>
          </a:xfrm>
          <a:prstGeom prst="rect">
            <a:avLst/>
          </a:prstGeom>
          <a:solidFill>
            <a:srgbClr val="D86E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8C6D586-E1F4-E5FB-A2DB-62F44D6C6060}"/>
              </a:ext>
            </a:extLst>
          </p:cNvPr>
          <p:cNvSpPr/>
          <p:nvPr/>
        </p:nvSpPr>
        <p:spPr>
          <a:xfrm>
            <a:off x="1003300" y="7957961"/>
            <a:ext cx="571500" cy="330200"/>
          </a:xfrm>
          <a:prstGeom prst="rect">
            <a:avLst/>
          </a:prstGeom>
          <a:solidFill>
            <a:srgbClr val="55A5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EE0EC27-CE1A-1279-8BD1-43EDB88B9F47}"/>
              </a:ext>
            </a:extLst>
          </p:cNvPr>
          <p:cNvSpPr/>
          <p:nvPr/>
        </p:nvSpPr>
        <p:spPr>
          <a:xfrm>
            <a:off x="1003300" y="8546072"/>
            <a:ext cx="571500" cy="330200"/>
          </a:xfrm>
          <a:prstGeom prst="rect">
            <a:avLst/>
          </a:prstGeom>
          <a:solidFill>
            <a:srgbClr val="8C9A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25144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67E2EBD-18B2-6E86-7CF1-1C6725900607}"/>
              </a:ext>
            </a:extLst>
          </p:cNvPr>
          <p:cNvSpPr/>
          <p:nvPr/>
        </p:nvSpPr>
        <p:spPr>
          <a:xfrm>
            <a:off x="94706" y="2303963"/>
            <a:ext cx="1596980" cy="1836995"/>
          </a:xfrm>
          <a:prstGeom prst="rect">
            <a:avLst/>
          </a:prstGeom>
          <a:solidFill>
            <a:srgbClr val="EA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reported, but could compete with native species that have a similar diet or nesting needs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EC4E14F-3B6E-18F3-3F58-3CF0FF341EB7}"/>
              </a:ext>
            </a:extLst>
          </p:cNvPr>
          <p:cNvSpPr txBox="1">
            <a:spLocks/>
          </p:cNvSpPr>
          <p:nvPr/>
        </p:nvSpPr>
        <p:spPr>
          <a:xfrm>
            <a:off x="-1" y="5965014"/>
            <a:ext cx="6858000" cy="457193"/>
          </a:xfrm>
          <a:prstGeom prst="rect">
            <a:avLst/>
          </a:prstGeom>
          <a:solidFill>
            <a:srgbClr val="31869A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1800"/>
              </a:spcBef>
            </a:pPr>
            <a:r>
              <a:rPr lang="en-NZ" sz="2000" b="1" dirty="0">
                <a:solidFill>
                  <a:srgbClr val="C4E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NOTES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3E9C069-D165-2BB0-E11F-44A71573A9DF}"/>
              </a:ext>
            </a:extLst>
          </p:cNvPr>
          <p:cNvSpPr txBox="1">
            <a:spLocks/>
          </p:cNvSpPr>
          <p:nvPr/>
        </p:nvSpPr>
        <p:spPr>
          <a:xfrm>
            <a:off x="-1704" y="4286697"/>
            <a:ext cx="6858000" cy="457193"/>
          </a:xfrm>
          <a:prstGeom prst="rect">
            <a:avLst/>
          </a:prstGeom>
          <a:solidFill>
            <a:srgbClr val="31869A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1800"/>
              </a:spcBef>
            </a:pPr>
            <a:r>
              <a:rPr lang="en-NZ" sz="2000" b="1" dirty="0">
                <a:solidFill>
                  <a:srgbClr val="C4E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6A913F0-FC65-34F3-A0E3-FD5D1E165333}"/>
              </a:ext>
            </a:extLst>
          </p:cNvPr>
          <p:cNvSpPr txBox="1">
            <a:spLocks/>
          </p:cNvSpPr>
          <p:nvPr/>
        </p:nvSpPr>
        <p:spPr>
          <a:xfrm>
            <a:off x="-3826" y="6877647"/>
            <a:ext cx="6858000" cy="457193"/>
          </a:xfrm>
          <a:prstGeom prst="rect">
            <a:avLst/>
          </a:prstGeom>
          <a:solidFill>
            <a:srgbClr val="31869A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1800"/>
              </a:spcBef>
            </a:pPr>
            <a:r>
              <a:rPr lang="en-NZ" sz="2000" b="1" dirty="0">
                <a:solidFill>
                  <a:srgbClr val="C4E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SOURCES </a:t>
            </a:r>
            <a:r>
              <a:rPr lang="en-NZ" dirty="0">
                <a:solidFill>
                  <a:srgbClr val="C4E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(click links for more)</a:t>
            </a:r>
            <a:endParaRPr lang="en-NZ" sz="2000" dirty="0">
              <a:solidFill>
                <a:srgbClr val="C4E0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2915D2D-A752-8370-B1C4-E4F97AFE35B8}"/>
              </a:ext>
            </a:extLst>
          </p:cNvPr>
          <p:cNvGrpSpPr/>
          <p:nvPr/>
        </p:nvGrpSpPr>
        <p:grpSpPr>
          <a:xfrm>
            <a:off x="3563618" y="1666153"/>
            <a:ext cx="1390496" cy="510803"/>
            <a:chOff x="3528718" y="2217447"/>
            <a:chExt cx="1390496" cy="51080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8763411-12A9-2538-836A-C9425B23B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28718" y="2219535"/>
              <a:ext cx="618186" cy="508715"/>
            </a:xfrm>
            <a:prstGeom prst="rect">
              <a:avLst/>
            </a:prstGeom>
          </p:spPr>
        </p:pic>
        <p:sp>
          <p:nvSpPr>
            <p:cNvPr id="31" name="Text Placeholder 3">
              <a:extLst>
                <a:ext uri="{FF2B5EF4-FFF2-40B4-BE49-F238E27FC236}">
                  <a16:creationId xmlns:a16="http://schemas.microsoft.com/office/drawing/2014/main" id="{EAFA7B12-0573-1476-E953-5795436F10ED}"/>
                </a:ext>
              </a:extLst>
            </p:cNvPr>
            <p:cNvSpPr txBox="1">
              <a:spLocks/>
            </p:cNvSpPr>
            <p:nvPr/>
          </p:nvSpPr>
          <p:spPr>
            <a:xfrm>
              <a:off x="4097036" y="2217447"/>
              <a:ext cx="822178" cy="50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NZ" sz="1400" b="1" dirty="0">
                  <a:solidFill>
                    <a:srgbClr val="18434D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Society &amp;</a:t>
              </a:r>
            </a:p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NZ" sz="1400" b="1" dirty="0">
                  <a:solidFill>
                    <a:srgbClr val="18434D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Culture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104C532-B7E1-D09D-1B6F-A09AFDE82027}"/>
              </a:ext>
            </a:extLst>
          </p:cNvPr>
          <p:cNvGrpSpPr/>
          <p:nvPr/>
        </p:nvGrpSpPr>
        <p:grpSpPr>
          <a:xfrm>
            <a:off x="5340248" y="1668395"/>
            <a:ext cx="1320634" cy="506318"/>
            <a:chOff x="5206898" y="2214176"/>
            <a:chExt cx="1320634" cy="506318"/>
          </a:xfrm>
        </p:grpSpPr>
        <p:sp>
          <p:nvSpPr>
            <p:cNvPr id="19" name="Text Placeholder 3">
              <a:extLst>
                <a:ext uri="{FF2B5EF4-FFF2-40B4-BE49-F238E27FC236}">
                  <a16:creationId xmlns:a16="http://schemas.microsoft.com/office/drawing/2014/main" id="{37F425DD-FDFF-2B71-A7F5-2DD0EF86DB36}"/>
                </a:ext>
              </a:extLst>
            </p:cNvPr>
            <p:cNvSpPr txBox="1">
              <a:spLocks/>
            </p:cNvSpPr>
            <p:nvPr/>
          </p:nvSpPr>
          <p:spPr>
            <a:xfrm>
              <a:off x="5659634" y="2214176"/>
              <a:ext cx="867898" cy="50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NZ" sz="1400" b="1" dirty="0">
                  <a:solidFill>
                    <a:srgbClr val="18434D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Economy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39EA138-4623-A4D5-4EFD-39CE9666C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06898" y="2224657"/>
              <a:ext cx="540913" cy="495837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34F3DA3-E927-68DC-67D0-DC4778C2DC2C}"/>
              </a:ext>
            </a:extLst>
          </p:cNvPr>
          <p:cNvGrpSpPr/>
          <p:nvPr/>
        </p:nvGrpSpPr>
        <p:grpSpPr>
          <a:xfrm>
            <a:off x="1940628" y="1669067"/>
            <a:ext cx="1324991" cy="504974"/>
            <a:chOff x="1877128" y="2203958"/>
            <a:chExt cx="1324991" cy="504974"/>
          </a:xfrm>
        </p:grpSpPr>
        <p:sp>
          <p:nvSpPr>
            <p:cNvPr id="33" name="Text Placeholder 3">
              <a:extLst>
                <a:ext uri="{FF2B5EF4-FFF2-40B4-BE49-F238E27FC236}">
                  <a16:creationId xmlns:a16="http://schemas.microsoft.com/office/drawing/2014/main" id="{26CD016F-C1E6-11E2-1C7B-E8B63E2E63CD}"/>
                </a:ext>
              </a:extLst>
            </p:cNvPr>
            <p:cNvSpPr txBox="1">
              <a:spLocks/>
            </p:cNvSpPr>
            <p:nvPr/>
          </p:nvSpPr>
          <p:spPr>
            <a:xfrm>
              <a:off x="2372321" y="2203958"/>
              <a:ext cx="829798" cy="50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800"/>
                </a:spcBef>
              </a:pPr>
              <a:r>
                <a:rPr lang="en-NZ" sz="1400" b="1" dirty="0">
                  <a:solidFill>
                    <a:srgbClr val="18434D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Health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0667915-06EE-BAE0-AC2F-FFCA31A05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77128" y="2219535"/>
              <a:ext cx="566670" cy="48939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37A5C03-3631-C878-992F-8B53C5619E2C}"/>
              </a:ext>
            </a:extLst>
          </p:cNvPr>
          <p:cNvGrpSpPr/>
          <p:nvPr/>
        </p:nvGrpSpPr>
        <p:grpSpPr>
          <a:xfrm>
            <a:off x="175987" y="1669554"/>
            <a:ext cx="1470840" cy="504000"/>
            <a:chOff x="264887" y="1669554"/>
            <a:chExt cx="1470840" cy="504000"/>
          </a:xfrm>
        </p:grpSpPr>
        <p:sp>
          <p:nvSpPr>
            <p:cNvPr id="35" name="Text Placeholder 3">
              <a:extLst>
                <a:ext uri="{FF2B5EF4-FFF2-40B4-BE49-F238E27FC236}">
                  <a16:creationId xmlns:a16="http://schemas.microsoft.com/office/drawing/2014/main" id="{FEAAA24C-C7A9-0928-2810-82978E0A647D}"/>
                </a:ext>
              </a:extLst>
            </p:cNvPr>
            <p:cNvSpPr txBox="1">
              <a:spLocks/>
            </p:cNvSpPr>
            <p:nvPr/>
          </p:nvSpPr>
          <p:spPr>
            <a:xfrm>
              <a:off x="630298" y="1669554"/>
              <a:ext cx="1105429" cy="50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800"/>
                </a:spcBef>
              </a:pPr>
              <a:r>
                <a:rPr lang="en-NZ" sz="1400" b="1" dirty="0">
                  <a:solidFill>
                    <a:srgbClr val="18434D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Environment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7DC6AB7-BF4D-4A0B-B4C3-4615E5934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3151600" flipH="1">
              <a:off x="422663" y="1613088"/>
              <a:ext cx="210369" cy="525922"/>
            </a:xfrm>
            <a:prstGeom prst="ellipse">
              <a:avLst/>
            </a:prstGeom>
          </p:spPr>
        </p:pic>
      </p:grp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5403EBF5-0C23-9963-3CF5-81D39B2D93FD}"/>
              </a:ext>
            </a:extLst>
          </p:cNvPr>
          <p:cNvSpPr txBox="1">
            <a:spLocks/>
          </p:cNvSpPr>
          <p:nvPr/>
        </p:nvSpPr>
        <p:spPr>
          <a:xfrm>
            <a:off x="-17587" y="7432662"/>
            <a:ext cx="6844239" cy="1427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1800"/>
              </a:spcBef>
              <a:tabLst>
                <a:tab pos="864000" algn="l"/>
              </a:tabLst>
            </a:pPr>
            <a:r>
              <a:rPr lang="en-NZ" sz="1050" b="1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</a:t>
            </a:r>
            <a:r>
              <a:rPr lang="en-NZ" sz="1050" b="1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it-IT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Anton Croos-2011 via wikipedia and CABI - CC BY-SA 3.0 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(top) 				</a:t>
            </a:r>
            <a:r>
              <a:rPr lang="en-NZ" sz="105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Dianne 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Parker via 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https://www.nzbirdsonline.org.nz/species/</a:t>
            </a:r>
            <a:r>
              <a:rPr lang="en-NZ" sz="105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red-vented-bulbul</a:t>
            </a:r>
            <a:r>
              <a:rPr lang="en-NZ" sz="105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bottom)</a:t>
            </a:r>
          </a:p>
          <a:p>
            <a:pPr marL="216000">
              <a:lnSpc>
                <a:spcPct val="100000"/>
              </a:lnSpc>
              <a:spcBef>
                <a:spcPts val="1800"/>
              </a:spcBef>
              <a:tabLst>
                <a:tab pos="864000" algn="l"/>
              </a:tabLst>
            </a:pPr>
            <a:r>
              <a:rPr lang="en-NZ" sz="1050" b="1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Wikipedia: </a:t>
            </a:r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https://en.wikipedia.org/wiki/Red-vented_bulbul</a:t>
            </a:r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16000">
              <a:lnSpc>
                <a:spcPct val="100000"/>
              </a:lnSpc>
              <a:spcBef>
                <a:spcPts val="1800"/>
              </a:spcBef>
              <a:tabLst>
                <a:tab pos="864000" algn="l"/>
              </a:tabLst>
            </a:pPr>
            <a:r>
              <a:rPr lang="en-NZ" sz="1050" b="1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and map	</a:t>
            </a:r>
            <a:r>
              <a:rPr lang="en-NZ" sz="1050" i="1" dirty="0" err="1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Pycnonotus</a:t>
            </a:r>
            <a:r>
              <a:rPr lang="en-NZ" sz="1050" i="1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NZ" sz="1050" i="1" dirty="0" err="1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cafer</a:t>
            </a:r>
            <a:r>
              <a:rPr lang="en-NZ" sz="1050" i="1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(red-vented bulbul) – CABI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https://www.cabi.org/isc/datasheet/45977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	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138403F-E76C-611F-B37B-2EF5F8197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857999" cy="1052993"/>
          </a:xfrm>
          <a:solidFill>
            <a:srgbClr val="18434D"/>
          </a:solidFill>
          <a:ln>
            <a:noFill/>
          </a:ln>
        </p:spPr>
        <p:txBody>
          <a:bodyPr anchor="ctr"/>
          <a:lstStyle/>
          <a:p>
            <a:r>
              <a:rPr lang="en-NZ" sz="2800" b="1" dirty="0">
                <a:solidFill>
                  <a:srgbClr val="E8F3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Red-vented bulbul</a:t>
            </a:r>
            <a:br>
              <a:rPr lang="en-NZ" sz="2800" b="1" dirty="0">
                <a:solidFill>
                  <a:srgbClr val="E8F3F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NZ" sz="2800" b="1" dirty="0">
                <a:solidFill>
                  <a:srgbClr val="E8F3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NZ" sz="1600" b="1" i="1" dirty="0" err="1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Pycnonotus</a:t>
            </a:r>
            <a:r>
              <a:rPr lang="en-NZ" sz="1600" b="1" i="1" dirty="0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NZ" sz="1600" b="1" i="1" dirty="0" err="1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cafer</a:t>
            </a:r>
            <a:endParaRPr lang="en-NZ" b="1" dirty="0">
              <a:solidFill>
                <a:srgbClr val="E2C0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F62B84C-CD2C-3B83-1382-C57362EC07D8}"/>
              </a:ext>
            </a:extLst>
          </p:cNvPr>
          <p:cNvSpPr txBox="1">
            <a:spLocks/>
          </p:cNvSpPr>
          <p:nvPr/>
        </p:nvSpPr>
        <p:spPr>
          <a:xfrm>
            <a:off x="-1" y="982839"/>
            <a:ext cx="6858000" cy="457193"/>
          </a:xfrm>
          <a:prstGeom prst="rect">
            <a:avLst/>
          </a:prstGeom>
          <a:solidFill>
            <a:srgbClr val="31869A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1800"/>
              </a:spcBef>
            </a:pPr>
            <a:r>
              <a:rPr lang="en-NZ" sz="2000" b="1" dirty="0">
                <a:solidFill>
                  <a:srgbClr val="C4E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6025BF6-D611-11F2-5B66-463838E48CF9}"/>
              </a:ext>
            </a:extLst>
          </p:cNvPr>
          <p:cNvSpPr/>
          <p:nvPr/>
        </p:nvSpPr>
        <p:spPr>
          <a:xfrm>
            <a:off x="1777435" y="2303963"/>
            <a:ext cx="1596980" cy="1836995"/>
          </a:xfrm>
          <a:prstGeom prst="rect">
            <a:avLst/>
          </a:prstGeom>
          <a:solidFill>
            <a:srgbClr val="EA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reported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D5C71A0-F71D-8A8B-1CD3-BE030FE21335}"/>
              </a:ext>
            </a:extLst>
          </p:cNvPr>
          <p:cNvSpPr/>
          <p:nvPr/>
        </p:nvSpPr>
        <p:spPr>
          <a:xfrm>
            <a:off x="3460164" y="2303963"/>
            <a:ext cx="1596980" cy="1819959"/>
          </a:xfrm>
          <a:prstGeom prst="rect">
            <a:avLst/>
          </a:prstGeom>
          <a:solidFill>
            <a:srgbClr val="EA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reported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E81F383-1BCE-8766-6E0F-183AF4B37553}"/>
              </a:ext>
            </a:extLst>
          </p:cNvPr>
          <p:cNvSpPr/>
          <p:nvPr/>
        </p:nvSpPr>
        <p:spPr>
          <a:xfrm>
            <a:off x="5142894" y="2303963"/>
            <a:ext cx="1596980" cy="1819959"/>
          </a:xfrm>
          <a:prstGeom prst="rect">
            <a:avLst/>
          </a:prstGeom>
          <a:solidFill>
            <a:srgbClr val="EA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birds destroy fruits, flowers, beans, tomatoes, peas and ripe soft fruit like bananas. They might also help spread of seeds of invasive plants like </a:t>
            </a:r>
            <a:r>
              <a:rPr lang="en-NZ" sz="1050" i="1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Lantana camara</a:t>
            </a:r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NZ" sz="1050" i="1" dirty="0" err="1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Miconia</a:t>
            </a:r>
            <a:r>
              <a:rPr lang="en-NZ" sz="1050" i="1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NZ" sz="1050" i="1" dirty="0" err="1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calvescens</a:t>
            </a:r>
            <a:endParaRPr lang="en-NZ" sz="1050" i="1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 Placeholder 26">
            <a:extLst>
              <a:ext uri="{FF2B5EF4-FFF2-40B4-BE49-F238E27FC236}">
                <a16:creationId xmlns:a16="http://schemas.microsoft.com/office/drawing/2014/main" id="{D1DA9809-F721-716A-24F6-CBB97E682DAB}"/>
              </a:ext>
            </a:extLst>
          </p:cNvPr>
          <p:cNvSpPr txBox="1">
            <a:spLocks/>
          </p:cNvSpPr>
          <p:nvPr/>
        </p:nvSpPr>
        <p:spPr>
          <a:xfrm>
            <a:off x="-17587" y="6442110"/>
            <a:ext cx="6885522" cy="713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1200"/>
              </a:spcBef>
            </a:pP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eight sub-species of Red-vented bulbul, and some can hybridise (cross-breed)</a:t>
            </a:r>
          </a:p>
        </p:txBody>
      </p:sp>
      <p:sp>
        <p:nvSpPr>
          <p:cNvPr id="44" name="Text Placeholder 26">
            <a:extLst>
              <a:ext uri="{FF2B5EF4-FFF2-40B4-BE49-F238E27FC236}">
                <a16:creationId xmlns:a16="http://schemas.microsoft.com/office/drawing/2014/main" id="{A522EBC0-B324-E4D3-52AA-5B8637F156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7587" y="4810420"/>
            <a:ext cx="6885522" cy="1052993"/>
          </a:xfrm>
        </p:spPr>
        <p:txBody>
          <a:bodyPr numCol="1">
            <a:noAutofit/>
          </a:bodyPr>
          <a:lstStyle/>
          <a:p>
            <a:pPr marL="216000">
              <a:lnSpc>
                <a:spcPct val="100000"/>
              </a:lnSpc>
              <a:spcBef>
                <a:spcPts val="600"/>
              </a:spcBef>
              <a:tabLst>
                <a:tab pos="864000" algn="l"/>
              </a:tabLst>
            </a:pPr>
            <a:r>
              <a:rPr lang="en-NZ" sz="1050" b="1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Native range	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eight Red-vented bulbul sub-species are variously found across India, Sri Lanka, 		Pakistan, Thailand, Myanmar, Nepal, Bangladesh, south-western China and Vietnam		</a:t>
            </a:r>
            <a:endParaRPr lang="en-NZ" sz="105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6000">
              <a:lnSpc>
                <a:spcPct val="100000"/>
              </a:lnSpc>
              <a:spcBef>
                <a:spcPts val="600"/>
              </a:spcBef>
              <a:tabLst>
                <a:tab pos="864000" algn="l"/>
              </a:tabLst>
            </a:pPr>
            <a:r>
              <a:rPr lang="en-NZ" sz="1050" b="1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Introduced range	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Bahrain, Iran, Kuwait, Oman, Qatar, Saudi Arabia, United Arab Emirates, Spain, Hawai’i,		parts of the United States, Fiji, Tonga, American Samoa, New Caledonia, New Zealand, 		Marshall Islands, Samoa, French Polynesia, Australia (eradicated)</a:t>
            </a:r>
          </a:p>
        </p:txBody>
      </p:sp>
      <p:pic>
        <p:nvPicPr>
          <p:cNvPr id="3" name="Content Placeholder 36" descr="Logo&#10;&#10;Description automatically generated">
            <a:extLst>
              <a:ext uri="{FF2B5EF4-FFF2-40B4-BE49-F238E27FC236}">
                <a16:creationId xmlns:a16="http://schemas.microsoft.com/office/drawing/2014/main" id="{C65E7ADB-E47F-1198-D729-DD56FB8425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6" y="9083924"/>
            <a:ext cx="1744045" cy="717550"/>
          </a:xfrm>
          <a:prstGeom prst="rect">
            <a:avLst/>
          </a:prstGeom>
        </p:spPr>
      </p:pic>
      <p:pic>
        <p:nvPicPr>
          <p:cNvPr id="4" name="Picture 8" descr="Image result for gef logo">
            <a:extLst>
              <a:ext uri="{FF2B5EF4-FFF2-40B4-BE49-F238E27FC236}">
                <a16:creationId xmlns:a16="http://schemas.microsoft.com/office/drawing/2014/main" id="{61DD4273-A22E-F572-D3C3-71B2A34FA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870" y="9145395"/>
            <a:ext cx="532059" cy="62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488B079-AF89-CBC6-7470-A27A9875A6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597" y="9122024"/>
            <a:ext cx="681339" cy="67554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7E6CD7C4-003C-9F3B-1CF3-89632C0C8D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476" y="8987284"/>
            <a:ext cx="898276" cy="898276"/>
          </a:xfrm>
          <a:prstGeom prst="rect">
            <a:avLst/>
          </a:prstGeom>
        </p:spPr>
      </p:pic>
      <p:pic>
        <p:nvPicPr>
          <p:cNvPr id="8" name="Picture 14" descr="UNEP - UN Environment Programme">
            <a:extLst>
              <a:ext uri="{FF2B5EF4-FFF2-40B4-BE49-F238E27FC236}">
                <a16:creationId xmlns:a16="http://schemas.microsoft.com/office/drawing/2014/main" id="{5A37D831-6651-2B0A-AA29-725152B91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461" y="9092606"/>
            <a:ext cx="748551" cy="64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016D37C5-FAAE-96D6-16E0-36F551670FA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11"/>
          <a:stretch/>
        </p:blipFill>
        <p:spPr>
          <a:xfrm>
            <a:off x="4584953" y="9237217"/>
            <a:ext cx="1115881" cy="41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1504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A15BE653C5C64A88B943E631BB533B" ma:contentTypeVersion="15" ma:contentTypeDescription="Create a new document." ma:contentTypeScope="" ma:versionID="445505d6c07d49e4f610b75f7f504039">
  <xsd:schema xmlns:xsd="http://www.w3.org/2001/XMLSchema" xmlns:xs="http://www.w3.org/2001/XMLSchema" xmlns:p="http://schemas.microsoft.com/office/2006/metadata/properties" xmlns:ns2="659f04ed-c2e1-4740-8d05-705e7d8c863e" xmlns:ns3="9bd28d3b-2eb6-4c86-a122-9a28e2ca895d" targetNamespace="http://schemas.microsoft.com/office/2006/metadata/properties" ma:root="true" ma:fieldsID="fdce5aa0a25181caeb6dacb69475d062" ns2:_="" ns3:_="">
    <xsd:import namespace="659f04ed-c2e1-4740-8d05-705e7d8c863e"/>
    <xsd:import namespace="9bd28d3b-2eb6-4c86-a122-9a28e2ca89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9f04ed-c2e1-4740-8d05-705e7d8c86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37fece0-7c67-4b6d-b059-36af53aee6f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d28d3b-2eb6-4c86-a122-9a28e2ca895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62220e1-ce1d-4d49-94d0-6160d0f9ae98}" ma:internalName="TaxCatchAll" ma:showField="CatchAllData" ma:web="9bd28d3b-2eb6-4c86-a122-9a28e2ca89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bd28d3b-2eb6-4c86-a122-9a28e2ca895d" xsi:nil="true"/>
    <lcf76f155ced4ddcb4097134ff3c332f xmlns="659f04ed-c2e1-4740-8d05-705e7d8c863e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8973E5C-EBB5-404A-8403-4CD0060871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9f04ed-c2e1-4740-8d05-705e7d8c863e"/>
    <ds:schemaRef ds:uri="9bd28d3b-2eb6-4c86-a122-9a28e2ca89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6EE7D3E-23E2-4F8C-A563-F5B5CE073448}">
  <ds:schemaRefs>
    <ds:schemaRef ds:uri="http://purl.org/dc/dcmitype/"/>
    <ds:schemaRef ds:uri="http://schemas.openxmlformats.org/package/2006/metadata/core-properties"/>
    <ds:schemaRef ds:uri="9bd28d3b-2eb6-4c86-a122-9a28e2ca895d"/>
    <ds:schemaRef ds:uri="http://purl.org/dc/terms/"/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659f04ed-c2e1-4740-8d05-705e7d8c863e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BD061B04-E000-48AF-8E43-C756013BC2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1514</TotalTime>
  <Words>449</Words>
  <Application>Microsoft Office PowerPoint</Application>
  <PresentationFormat>A4 Paper (210x297 mm)</PresentationFormat>
  <Paragraphs>40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Arial Narrow</vt:lpstr>
      <vt:lpstr>Calibri</vt:lpstr>
      <vt:lpstr>Calibri Light</vt:lpstr>
      <vt:lpstr>Office Theme</vt:lpstr>
      <vt:lpstr>  Red-vented bulbul   Pycnonotus cafer</vt:lpstr>
      <vt:lpstr>  Red-vented bulbul   Pycnonotus cafer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Mongoose Herpestes auropunctatus, H. fuscus and other species*</dc:title>
  <dc:creator>Monica Gruber</dc:creator>
  <cp:lastModifiedBy>Monica Gruber</cp:lastModifiedBy>
  <cp:revision>6</cp:revision>
  <dcterms:created xsi:type="dcterms:W3CDTF">2022-07-10T23:01:02Z</dcterms:created>
  <dcterms:modified xsi:type="dcterms:W3CDTF">2022-09-09T03:48:34Z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0x0101008BA15BE653C5C64A88B943E631BB533B</vt:lpwstr>
  </property>
  <property fmtid="{D5CDD505-2E9C-101B-9397-08002B2CF9AE}" pid="3" name="MediaServiceImageTags">
    <vt:lpwstr/>
  </property>
</Properties>
</file>