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68" r:id="rId5"/>
    <p:sldId id="271" r:id="rId6"/>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434D"/>
    <a:srgbClr val="31869A"/>
    <a:srgbClr val="DEAF61"/>
    <a:srgbClr val="8C9A97"/>
    <a:srgbClr val="55A58C"/>
    <a:srgbClr val="D86E95"/>
    <a:srgbClr val="E2C06A"/>
    <a:srgbClr val="2C4F4B"/>
    <a:srgbClr val="EAF3F5"/>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E339D0-58F9-4A61-A7E6-0AC7A78A3C0B}" v="24" dt="2022-09-09T04:41:33.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2" autoAdjust="0"/>
    <p:restoredTop sz="94660"/>
  </p:normalViewPr>
  <p:slideViewPr>
    <p:cSldViewPr snapToGrid="0">
      <p:cViewPr varScale="1">
        <p:scale>
          <a:sx n="57" d="100"/>
          <a:sy n="57" d="100"/>
        </p:scale>
        <p:origin x="241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9/09/2022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29962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9/09/2022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85724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9/09/2022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579513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9/09/2022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00388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2005EC-A9F8-4530-8A8E-15F90C134277}" type="datetimeFigureOut">
              <a:rPr lang="en-NZ" smtClean="0"/>
              <a:t>9/09/2022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22833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2005EC-A9F8-4530-8A8E-15F90C134277}" type="datetimeFigureOut">
              <a:rPr lang="en-NZ" smtClean="0"/>
              <a:t>9/09/2022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44878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2005EC-A9F8-4530-8A8E-15F90C134277}" type="datetimeFigureOut">
              <a:rPr lang="en-NZ" smtClean="0"/>
              <a:t>9/09/2022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1934264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2005EC-A9F8-4530-8A8E-15F90C134277}" type="datetimeFigureOut">
              <a:rPr lang="en-NZ" smtClean="0"/>
              <a:t>9/09/2022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08216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005EC-A9F8-4530-8A8E-15F90C134277}" type="datetimeFigureOut">
              <a:rPr lang="en-NZ" smtClean="0"/>
              <a:t>9/09/2022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737157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2005EC-A9F8-4530-8A8E-15F90C134277}" type="datetimeFigureOut">
              <a:rPr lang="en-NZ" smtClean="0"/>
              <a:t>9/09/2022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188266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2005EC-A9F8-4530-8A8E-15F90C134277}" type="datetimeFigureOut">
              <a:rPr lang="en-NZ" smtClean="0"/>
              <a:t>9/09/2022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83380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F2005EC-A9F8-4530-8A8E-15F90C134277}" type="datetimeFigureOut">
              <a:rPr lang="en-NZ" smtClean="0"/>
              <a:t>9/09/2022</a:t>
            </a:fld>
            <a:endParaRPr lang="en-NZ"/>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6394A1E-1522-4639-A8CB-7E2090099CAC}" type="slidenum">
              <a:rPr lang="en-NZ" smtClean="0"/>
              <a:t>‹#›</a:t>
            </a:fld>
            <a:endParaRPr lang="en-NZ"/>
          </a:p>
        </p:txBody>
      </p:sp>
    </p:spTree>
    <p:extLst>
      <p:ext uri="{BB962C8B-B14F-4D97-AF65-F5344CB8AC3E}">
        <p14:creationId xmlns:p14="http://schemas.microsoft.com/office/powerpoint/2010/main" val="4122417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8.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emf"/><Relationship Id="rId7" Type="http://schemas.openxmlformats.org/officeDocument/2006/relationships/image" Target="../media/image9.jpeg"/><Relationship Id="rId12" Type="http://schemas.openxmlformats.org/officeDocument/2006/relationships/image" Target="../media/image14.tif"/><Relationship Id="rId2" Type="http://schemas.openxmlformats.org/officeDocument/2006/relationships/image" Target="../media/image5.emf"/><Relationship Id="rId1" Type="http://schemas.openxmlformats.org/officeDocument/2006/relationships/slideLayout" Target="../slideLayouts/slideLayout8.xml"/><Relationship Id="rId6" Type="http://schemas.openxmlformats.org/officeDocument/2006/relationships/hyperlink" Target="https://www.cabi.org/isc/datasheet/10333" TargetMode="External"/><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emf"/><Relationship Id="rId9"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30EBD1E-DF4D-0BBD-4F8A-8F51C277E561}"/>
              </a:ext>
            </a:extLst>
          </p:cNvPr>
          <p:cNvSpPr/>
          <p:nvPr/>
        </p:nvSpPr>
        <p:spPr>
          <a:xfrm>
            <a:off x="-1" y="1435100"/>
            <a:ext cx="6857999" cy="5359400"/>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F1C351D-62E5-204F-D299-9C93A227EEDE}"/>
              </a:ext>
            </a:extLst>
          </p:cNvPr>
          <p:cNvSpPr>
            <a:spLocks noGrp="1"/>
          </p:cNvSpPr>
          <p:nvPr>
            <p:ph type="title"/>
          </p:nvPr>
        </p:nvSpPr>
        <p:spPr>
          <a:xfrm>
            <a:off x="-2" y="4123"/>
            <a:ext cx="6857999" cy="1052993"/>
          </a:xfrm>
          <a:solidFill>
            <a:srgbClr val="18434D"/>
          </a:solidFill>
          <a:ln>
            <a:noFill/>
          </a:ln>
        </p:spPr>
        <p:txBody>
          <a:bodyPr anchor="ctr"/>
          <a:lstStyle/>
          <a:p>
            <a:r>
              <a:rPr lang="en-NZ" sz="2800" b="1" dirty="0">
                <a:solidFill>
                  <a:srgbClr val="E8F3F7"/>
                </a:solidFill>
                <a:latin typeface="Arial" panose="020B0604020202020204" pitchFamily="34" charset="0"/>
                <a:cs typeface="Arial" panose="020B0604020202020204" pitchFamily="34" charset="0"/>
              </a:rPr>
              <a:t>  Cane toad</a:t>
            </a:r>
            <a:br>
              <a:rPr lang="en-NZ" sz="2800" b="1" dirty="0">
                <a:solidFill>
                  <a:srgbClr val="E8F3F7"/>
                </a:solidFill>
                <a:latin typeface="Arial" panose="020B0604020202020204" pitchFamily="34" charset="0"/>
                <a:cs typeface="Arial" panose="020B0604020202020204" pitchFamily="34" charset="0"/>
              </a:rPr>
            </a:br>
            <a:r>
              <a:rPr lang="en-NZ" sz="2800" b="1" dirty="0">
                <a:solidFill>
                  <a:srgbClr val="E8F3F7"/>
                </a:solidFill>
                <a:latin typeface="Arial" panose="020B0604020202020204" pitchFamily="34" charset="0"/>
                <a:cs typeface="Arial" panose="020B0604020202020204" pitchFamily="34" charset="0"/>
              </a:rPr>
              <a:t>  </a:t>
            </a:r>
            <a:r>
              <a:rPr lang="en-NZ" sz="1600" b="1" i="1" dirty="0" err="1">
                <a:solidFill>
                  <a:srgbClr val="E2C06A"/>
                </a:solidFill>
                <a:latin typeface="Arial" panose="020B0604020202020204" pitchFamily="34" charset="0"/>
                <a:cs typeface="Arial" panose="020B0604020202020204" pitchFamily="34" charset="0"/>
              </a:rPr>
              <a:t>Rhinella</a:t>
            </a:r>
            <a:r>
              <a:rPr lang="en-NZ" sz="1600" b="1" i="1" dirty="0">
                <a:solidFill>
                  <a:srgbClr val="E2C06A"/>
                </a:solidFill>
                <a:latin typeface="Arial" panose="020B0604020202020204" pitchFamily="34" charset="0"/>
                <a:cs typeface="Arial" panose="020B0604020202020204" pitchFamily="34" charset="0"/>
              </a:rPr>
              <a:t> marina</a:t>
            </a:r>
            <a:endParaRPr lang="en-NZ" b="1" dirty="0">
              <a:solidFill>
                <a:srgbClr val="E2C06A"/>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E905356-25F6-D909-CAD3-FBECBAFB7EFA}"/>
              </a:ext>
            </a:extLst>
          </p:cNvPr>
          <p:cNvSpPr>
            <a:spLocks noGrp="1"/>
          </p:cNvSpPr>
          <p:nvPr>
            <p:ph idx="1"/>
          </p:nvPr>
        </p:nvSpPr>
        <p:spPr>
          <a:xfrm>
            <a:off x="3327398" y="1573079"/>
            <a:ext cx="3352056" cy="4943926"/>
          </a:xfrm>
        </p:spPr>
        <p:txBody>
          <a:bodyPr>
            <a:noAutofit/>
          </a:bodyPr>
          <a:lstStyle/>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Adults have a rough, warty skin, coloured tan, brown or dark brown, dull green or black</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Can grow up to 30cm long, with an average of 12-15cm in many regions. Males slightly smaller</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Fingers lack webbing, but toes are heavily webbed </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The tympanum is distinct, about one half to two thirds the size of the eye</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Venom glands clustered together to form large and distinctive parotoid glands, found above each shoulder (top image). These glands can ooze venom</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Original habitat was seasonal Amazonian savanna, with small fresh water lakes. Also found in rain forests in their native range and introduced range, though not at high densities</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Able to use human-altered environments such as artificial ponds, gardens, drain pipes, debris, under cement piles and under houses</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Cane toads will usually stay on dry land and reproduce in any shallow water nearby. Adults, tadpoles and young frogs (bottom image) are tolerant of very high levels of salinity</a:t>
            </a:r>
          </a:p>
        </p:txBody>
      </p:sp>
      <p:sp>
        <p:nvSpPr>
          <p:cNvPr id="4" name="Text Placeholder 3">
            <a:extLst>
              <a:ext uri="{FF2B5EF4-FFF2-40B4-BE49-F238E27FC236}">
                <a16:creationId xmlns:a16="http://schemas.microsoft.com/office/drawing/2014/main" id="{DDB12B0C-6C09-B5F5-6D04-6D2004D8F094}"/>
              </a:ext>
            </a:extLst>
          </p:cNvPr>
          <p:cNvSpPr>
            <a:spLocks noGrp="1"/>
          </p:cNvSpPr>
          <p:nvPr>
            <p:ph type="body" sz="half" idx="2"/>
          </p:nvPr>
        </p:nvSpPr>
        <p:spPr>
          <a:xfrm>
            <a:off x="-2" y="6599250"/>
            <a:ext cx="6858000" cy="457193"/>
          </a:xfrm>
          <a:solidFill>
            <a:srgbClr val="31869A"/>
          </a:solidFill>
          <a:ln>
            <a:noFill/>
          </a:ln>
        </p:spPr>
        <p:txBody>
          <a:bodyPr>
            <a:normAutofit/>
          </a:bodyPr>
          <a:lstStyle/>
          <a:p>
            <a:pPr>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            PATHWAYS     </a:t>
            </a:r>
            <a:r>
              <a:rPr lang="en-NZ" b="1" dirty="0">
                <a:solidFill>
                  <a:srgbClr val="E2C06A"/>
                </a:solidFill>
                <a:latin typeface="Arial" panose="020B0604020202020204" pitchFamily="34" charset="0"/>
                <a:cs typeface="Arial" panose="020B0604020202020204" pitchFamily="34" charset="0"/>
                <a:sym typeface="Wingdings" panose="05000000000000000000" pitchFamily="2" charset="2"/>
              </a:rPr>
              <a:t> </a:t>
            </a:r>
            <a:r>
              <a:rPr lang="en-NZ" b="1" dirty="0">
                <a:solidFill>
                  <a:srgbClr val="E2C06A"/>
                </a:solidFill>
                <a:latin typeface="Arial" panose="020B0604020202020204" pitchFamily="34" charset="0"/>
                <a:cs typeface="Arial" panose="020B0604020202020204" pitchFamily="34" charset="0"/>
              </a:rPr>
              <a:t>shipping        </a:t>
            </a:r>
            <a:r>
              <a:rPr lang="en-NZ" sz="1200" b="1" dirty="0">
                <a:solidFill>
                  <a:srgbClr val="E2C06A"/>
                </a:solidFill>
                <a:latin typeface="Arial" panose="020B0604020202020204" pitchFamily="34" charset="0"/>
                <a:cs typeface="Arial" panose="020B0604020202020204" pitchFamily="34" charset="0"/>
                <a:sym typeface="Wingdings" panose="05000000000000000000" pitchFamily="2" charset="2"/>
              </a:rPr>
              <a:t></a:t>
            </a:r>
            <a:r>
              <a:rPr lang="en-NZ" b="1" dirty="0">
                <a:solidFill>
                  <a:srgbClr val="E2C06A"/>
                </a:solidFill>
                <a:latin typeface="Arial" panose="020B0604020202020204" pitchFamily="34" charset="0"/>
                <a:cs typeface="Arial" panose="020B0604020202020204" pitchFamily="34" charset="0"/>
              </a:rPr>
              <a:t> biological control	</a:t>
            </a:r>
            <a:r>
              <a:rPr lang="en-NZ" sz="1200" b="1" dirty="0">
                <a:solidFill>
                  <a:srgbClr val="E2C06A"/>
                </a:solidFill>
                <a:latin typeface="Arial" panose="020B0604020202020204" pitchFamily="34" charset="0"/>
                <a:cs typeface="Arial" panose="020B0604020202020204" pitchFamily="34" charset="0"/>
                <a:sym typeface="Wingdings" panose="05000000000000000000" pitchFamily="2" charset="2"/>
              </a:rPr>
              <a:t> </a:t>
            </a:r>
            <a:r>
              <a:rPr lang="en-NZ" b="1" dirty="0">
                <a:solidFill>
                  <a:srgbClr val="E2C06A"/>
                </a:solidFill>
                <a:latin typeface="Arial" panose="020B0604020202020204" pitchFamily="34" charset="0"/>
                <a:cs typeface="Arial" panose="020B0604020202020204" pitchFamily="34" charset="0"/>
              </a:rPr>
              <a:t> water</a:t>
            </a:r>
          </a:p>
        </p:txBody>
      </p:sp>
      <p:sp>
        <p:nvSpPr>
          <p:cNvPr id="19" name="Text Placeholder 3">
            <a:extLst>
              <a:ext uri="{FF2B5EF4-FFF2-40B4-BE49-F238E27FC236}">
                <a16:creationId xmlns:a16="http://schemas.microsoft.com/office/drawing/2014/main" id="{CF3C53D4-532F-B7A8-8085-4373C5DAF3FE}"/>
              </a:ext>
            </a:extLst>
          </p:cNvPr>
          <p:cNvSpPr txBox="1">
            <a:spLocks/>
          </p:cNvSpPr>
          <p:nvPr/>
        </p:nvSpPr>
        <p:spPr>
          <a:xfrm>
            <a:off x="-1" y="982839"/>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KEY FEATURES</a:t>
            </a:r>
          </a:p>
        </p:txBody>
      </p:sp>
      <p:pic>
        <p:nvPicPr>
          <p:cNvPr id="7" name="Picture 6">
            <a:extLst>
              <a:ext uri="{FF2B5EF4-FFF2-40B4-BE49-F238E27FC236}">
                <a16:creationId xmlns:a16="http://schemas.microsoft.com/office/drawing/2014/main" id="{04C884B9-2B98-0ADD-B8D3-C977E4188FAA}"/>
              </a:ext>
            </a:extLst>
          </p:cNvPr>
          <p:cNvPicPr>
            <a:picLocks noChangeAspect="1"/>
          </p:cNvPicPr>
          <p:nvPr/>
        </p:nvPicPr>
        <p:blipFill rotWithShape="1">
          <a:blip r:embed="rId2"/>
          <a:srcRect l="3114" t="2760" r="9587" b="635"/>
          <a:stretch/>
        </p:blipFill>
        <p:spPr>
          <a:xfrm>
            <a:off x="149860" y="6511557"/>
            <a:ext cx="613409" cy="632577"/>
          </a:xfrm>
          <a:prstGeom prst="flowChartConnector">
            <a:avLst/>
          </a:prstGeom>
        </p:spPr>
      </p:pic>
      <p:sp>
        <p:nvSpPr>
          <p:cNvPr id="15" name="Rectangle 14">
            <a:extLst>
              <a:ext uri="{FF2B5EF4-FFF2-40B4-BE49-F238E27FC236}">
                <a16:creationId xmlns:a16="http://schemas.microsoft.com/office/drawing/2014/main" id="{7572A2FF-8072-4C53-29E5-B8E339566B9D}"/>
              </a:ext>
            </a:extLst>
          </p:cNvPr>
          <p:cNvSpPr/>
          <p:nvPr/>
        </p:nvSpPr>
        <p:spPr>
          <a:xfrm>
            <a:off x="178547" y="7182415"/>
            <a:ext cx="1497853" cy="1792287"/>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NZ" sz="1050" dirty="0">
              <a:solidFill>
                <a:srgbClr val="18434D"/>
              </a:solidFill>
              <a:latin typeface="Arial" panose="020B0604020202020204" pitchFamily="34" charset="0"/>
              <a:cs typeface="Arial" panose="020B0604020202020204" pitchFamily="34" charset="0"/>
            </a:endParaRPr>
          </a:p>
          <a:p>
            <a:r>
              <a:rPr lang="en-NZ" sz="1050" dirty="0">
                <a:solidFill>
                  <a:srgbClr val="18434D"/>
                </a:solidFill>
                <a:latin typeface="Arial" panose="020B0604020202020204" pitchFamily="34" charset="0"/>
                <a:cs typeface="Arial" panose="020B0604020202020204" pitchFamily="34" charset="0"/>
              </a:rPr>
              <a:t>Introduced</a:t>
            </a: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r>
              <a:rPr lang="en-NZ" sz="1050" dirty="0">
                <a:solidFill>
                  <a:srgbClr val="18434D"/>
                </a:solidFill>
                <a:latin typeface="Arial" panose="020B0604020202020204" pitchFamily="34" charset="0"/>
                <a:cs typeface="Arial" panose="020B0604020202020204" pitchFamily="34" charset="0"/>
              </a:rPr>
              <a:t>Native</a:t>
            </a: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r>
              <a:rPr lang="en-NZ" sz="1050" dirty="0">
                <a:solidFill>
                  <a:srgbClr val="18434D"/>
                </a:solidFill>
                <a:latin typeface="Arial" panose="020B0604020202020204" pitchFamily="34" charset="0"/>
                <a:cs typeface="Arial" panose="020B0604020202020204" pitchFamily="34" charset="0"/>
              </a:rPr>
              <a:t>Origin not </a:t>
            </a:r>
          </a:p>
          <a:p>
            <a:r>
              <a:rPr lang="en-NZ" sz="1050" dirty="0">
                <a:solidFill>
                  <a:srgbClr val="18434D"/>
                </a:solidFill>
                <a:latin typeface="Arial" panose="020B0604020202020204" pitchFamily="34" charset="0"/>
                <a:cs typeface="Arial" panose="020B0604020202020204" pitchFamily="34" charset="0"/>
              </a:rPr>
              <a:t>recorded</a:t>
            </a:r>
          </a:p>
        </p:txBody>
      </p:sp>
      <p:sp>
        <p:nvSpPr>
          <p:cNvPr id="16" name="Rectangle 15">
            <a:extLst>
              <a:ext uri="{FF2B5EF4-FFF2-40B4-BE49-F238E27FC236}">
                <a16:creationId xmlns:a16="http://schemas.microsoft.com/office/drawing/2014/main" id="{99892E6F-145A-3617-72B2-6E36368F0935}"/>
              </a:ext>
            </a:extLst>
          </p:cNvPr>
          <p:cNvSpPr/>
          <p:nvPr/>
        </p:nvSpPr>
        <p:spPr>
          <a:xfrm>
            <a:off x="1003300" y="7340600"/>
            <a:ext cx="571500" cy="330200"/>
          </a:xfrm>
          <a:prstGeom prst="rect">
            <a:avLst/>
          </a:prstGeom>
          <a:solidFill>
            <a:srgbClr val="D86E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ectangle 16">
            <a:extLst>
              <a:ext uri="{FF2B5EF4-FFF2-40B4-BE49-F238E27FC236}">
                <a16:creationId xmlns:a16="http://schemas.microsoft.com/office/drawing/2014/main" id="{B3030A7F-C5DD-9496-C7F7-23AA6271D158}"/>
              </a:ext>
            </a:extLst>
          </p:cNvPr>
          <p:cNvSpPr/>
          <p:nvPr/>
        </p:nvSpPr>
        <p:spPr>
          <a:xfrm>
            <a:off x="1003300" y="7957961"/>
            <a:ext cx="571500" cy="330200"/>
          </a:xfrm>
          <a:prstGeom prst="rect">
            <a:avLst/>
          </a:prstGeom>
          <a:solidFill>
            <a:srgbClr val="55A5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ectangle 22">
            <a:extLst>
              <a:ext uri="{FF2B5EF4-FFF2-40B4-BE49-F238E27FC236}">
                <a16:creationId xmlns:a16="http://schemas.microsoft.com/office/drawing/2014/main" id="{977D94CC-5AC9-7973-6029-AC4BCE8624DF}"/>
              </a:ext>
            </a:extLst>
          </p:cNvPr>
          <p:cNvSpPr/>
          <p:nvPr/>
        </p:nvSpPr>
        <p:spPr>
          <a:xfrm>
            <a:off x="1003300" y="8546072"/>
            <a:ext cx="571500" cy="330200"/>
          </a:xfrm>
          <a:prstGeom prst="rect">
            <a:avLst/>
          </a:prstGeom>
          <a:solidFill>
            <a:srgbClr val="8C9A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26" name="Picture 2">
            <a:extLst>
              <a:ext uri="{FF2B5EF4-FFF2-40B4-BE49-F238E27FC236}">
                <a16:creationId xmlns:a16="http://schemas.microsoft.com/office/drawing/2014/main" id="{88CC7973-6932-C2EB-D6D4-D92AAEDD2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528" y="7250031"/>
            <a:ext cx="4575432" cy="23915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hinella marina (cane toad); adult. Australia. November 2003.">
            <a:extLst>
              <a:ext uri="{FF2B5EF4-FFF2-40B4-BE49-F238E27FC236}">
                <a16:creationId xmlns:a16="http://schemas.microsoft.com/office/drawing/2014/main" id="{5B9F690D-B111-53BD-9A40-4FC35913A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73" y="1697943"/>
            <a:ext cx="3124324" cy="23359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hinella marina (cane toad); juvenile.">
            <a:extLst>
              <a:ext uri="{FF2B5EF4-FFF2-40B4-BE49-F238E27FC236}">
                <a16:creationId xmlns:a16="http://schemas.microsoft.com/office/drawing/2014/main" id="{6D925C51-C34D-2915-3698-01F3406EFA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072" y="4202543"/>
            <a:ext cx="3124325" cy="2082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54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67E2EBD-18B2-6E86-7CF1-1C6725900607}"/>
              </a:ext>
            </a:extLst>
          </p:cNvPr>
          <p:cNvSpPr/>
          <p:nvPr/>
        </p:nvSpPr>
        <p:spPr>
          <a:xfrm>
            <a:off x="94706" y="2303963"/>
            <a:ext cx="1596980" cy="1836995"/>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Cane toads will feed on almost any terrestrial animal and compete with native amphibians for food and breeding habitats. Their toxic secretions can cause illness and death in wildlife, such as snakes and lizards </a:t>
            </a:r>
          </a:p>
        </p:txBody>
      </p:sp>
      <p:sp>
        <p:nvSpPr>
          <p:cNvPr id="16" name="Text Placeholder 3">
            <a:extLst>
              <a:ext uri="{FF2B5EF4-FFF2-40B4-BE49-F238E27FC236}">
                <a16:creationId xmlns:a16="http://schemas.microsoft.com/office/drawing/2014/main" id="{BEC4E14F-3B6E-18F3-3F58-3CF0FF341EB7}"/>
              </a:ext>
            </a:extLst>
          </p:cNvPr>
          <p:cNvSpPr txBox="1">
            <a:spLocks/>
          </p:cNvSpPr>
          <p:nvPr/>
        </p:nvSpPr>
        <p:spPr>
          <a:xfrm>
            <a:off x="-1" y="6163731"/>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ADDITIONAL NOTES</a:t>
            </a:r>
          </a:p>
        </p:txBody>
      </p:sp>
      <p:sp>
        <p:nvSpPr>
          <p:cNvPr id="17" name="Text Placeholder 3">
            <a:extLst>
              <a:ext uri="{FF2B5EF4-FFF2-40B4-BE49-F238E27FC236}">
                <a16:creationId xmlns:a16="http://schemas.microsoft.com/office/drawing/2014/main" id="{93E9C069-D165-2BB0-E11F-44A71573A9DF}"/>
              </a:ext>
            </a:extLst>
          </p:cNvPr>
          <p:cNvSpPr txBox="1">
            <a:spLocks/>
          </p:cNvSpPr>
          <p:nvPr/>
        </p:nvSpPr>
        <p:spPr>
          <a:xfrm>
            <a:off x="-1704" y="4286697"/>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DISTRIBUTION</a:t>
            </a:r>
          </a:p>
        </p:txBody>
      </p:sp>
      <p:sp>
        <p:nvSpPr>
          <p:cNvPr id="18" name="Text Placeholder 3">
            <a:extLst>
              <a:ext uri="{FF2B5EF4-FFF2-40B4-BE49-F238E27FC236}">
                <a16:creationId xmlns:a16="http://schemas.microsoft.com/office/drawing/2014/main" id="{A6A913F0-FC65-34F3-A0E3-FD5D1E165333}"/>
              </a:ext>
            </a:extLst>
          </p:cNvPr>
          <p:cNvSpPr txBox="1">
            <a:spLocks/>
          </p:cNvSpPr>
          <p:nvPr/>
        </p:nvSpPr>
        <p:spPr>
          <a:xfrm>
            <a:off x="-3826" y="7076364"/>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INFORMATION SOURCES </a:t>
            </a:r>
            <a:r>
              <a:rPr lang="en-NZ" dirty="0">
                <a:solidFill>
                  <a:srgbClr val="C4E0EB"/>
                </a:solidFill>
                <a:latin typeface="Arial" panose="020B0604020202020204" pitchFamily="34" charset="0"/>
                <a:cs typeface="Arial" panose="020B0604020202020204" pitchFamily="34" charset="0"/>
              </a:rPr>
              <a:t>(click links for more)</a:t>
            </a:r>
            <a:endParaRPr lang="en-NZ" sz="2000" dirty="0">
              <a:solidFill>
                <a:srgbClr val="C4E0EB"/>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2915D2D-A752-8370-B1C4-E4F97AFE35B8}"/>
              </a:ext>
            </a:extLst>
          </p:cNvPr>
          <p:cNvGrpSpPr/>
          <p:nvPr/>
        </p:nvGrpSpPr>
        <p:grpSpPr>
          <a:xfrm>
            <a:off x="3563618" y="1666153"/>
            <a:ext cx="1390496" cy="510803"/>
            <a:chOff x="3528718" y="2217447"/>
            <a:chExt cx="1390496" cy="510803"/>
          </a:xfrm>
        </p:grpSpPr>
        <p:pic>
          <p:nvPicPr>
            <p:cNvPr id="9" name="Picture 8">
              <a:extLst>
                <a:ext uri="{FF2B5EF4-FFF2-40B4-BE49-F238E27FC236}">
                  <a16:creationId xmlns:a16="http://schemas.microsoft.com/office/drawing/2014/main" id="{88763411-12A9-2538-836A-C9425B23B864}"/>
                </a:ext>
              </a:extLst>
            </p:cNvPr>
            <p:cNvPicPr>
              <a:picLocks noChangeAspect="1"/>
            </p:cNvPicPr>
            <p:nvPr/>
          </p:nvPicPr>
          <p:blipFill>
            <a:blip r:embed="rId2"/>
            <a:stretch>
              <a:fillRect/>
            </a:stretch>
          </p:blipFill>
          <p:spPr>
            <a:xfrm>
              <a:off x="3528718" y="2219535"/>
              <a:ext cx="618186" cy="508715"/>
            </a:xfrm>
            <a:prstGeom prst="rect">
              <a:avLst/>
            </a:prstGeom>
          </p:spPr>
        </p:pic>
        <p:sp>
          <p:nvSpPr>
            <p:cNvPr id="31" name="Text Placeholder 3">
              <a:extLst>
                <a:ext uri="{FF2B5EF4-FFF2-40B4-BE49-F238E27FC236}">
                  <a16:creationId xmlns:a16="http://schemas.microsoft.com/office/drawing/2014/main" id="{EAFA7B12-0573-1476-E953-5795436F10ED}"/>
                </a:ext>
              </a:extLst>
            </p:cNvPr>
            <p:cNvSpPr txBox="1">
              <a:spLocks/>
            </p:cNvSpPr>
            <p:nvPr/>
          </p:nvSpPr>
          <p:spPr>
            <a:xfrm>
              <a:off x="4097036" y="2217447"/>
              <a:ext cx="822178" cy="504000"/>
            </a:xfrm>
            <a:prstGeom prst="rect">
              <a:avLst/>
            </a:prstGeom>
            <a:solidFill>
              <a:schemeClr val="bg1"/>
            </a:solidFill>
            <a:ln>
              <a:noFill/>
            </a:ln>
          </p:spPr>
          <p:txBody>
            <a:bodyPr vert="horz" lIns="91440" tIns="45720" rIns="91440" bIns="45720" rtlCol="0" anchor="ct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10000"/>
                </a:lnSpc>
                <a:spcBef>
                  <a:spcPts val="0"/>
                </a:spcBef>
              </a:pPr>
              <a:r>
                <a:rPr lang="en-NZ" sz="1400" b="1" dirty="0">
                  <a:solidFill>
                    <a:srgbClr val="18434D"/>
                  </a:solidFill>
                  <a:latin typeface="Arial Narrow" panose="020B0606020202030204" pitchFamily="34" charset="0"/>
                  <a:cs typeface="Arial" panose="020B0604020202020204" pitchFamily="34" charset="0"/>
                </a:rPr>
                <a:t>Society &amp;</a:t>
              </a:r>
            </a:p>
            <a:p>
              <a:pPr>
                <a:lnSpc>
                  <a:spcPct val="110000"/>
                </a:lnSpc>
                <a:spcBef>
                  <a:spcPts val="0"/>
                </a:spcBef>
              </a:pPr>
              <a:r>
                <a:rPr lang="en-NZ" sz="1400" b="1" dirty="0">
                  <a:solidFill>
                    <a:srgbClr val="18434D"/>
                  </a:solidFill>
                  <a:latin typeface="Arial Narrow" panose="020B0606020202030204" pitchFamily="34" charset="0"/>
                  <a:cs typeface="Arial" panose="020B0604020202020204" pitchFamily="34" charset="0"/>
                </a:rPr>
                <a:t>Culture</a:t>
              </a:r>
            </a:p>
          </p:txBody>
        </p:sp>
      </p:grpSp>
      <p:grpSp>
        <p:nvGrpSpPr>
          <p:cNvPr id="13" name="Group 12">
            <a:extLst>
              <a:ext uri="{FF2B5EF4-FFF2-40B4-BE49-F238E27FC236}">
                <a16:creationId xmlns:a16="http://schemas.microsoft.com/office/drawing/2014/main" id="{F104C532-B7E1-D09D-1B6F-A09AFDE82027}"/>
              </a:ext>
            </a:extLst>
          </p:cNvPr>
          <p:cNvGrpSpPr/>
          <p:nvPr/>
        </p:nvGrpSpPr>
        <p:grpSpPr>
          <a:xfrm>
            <a:off x="5340248" y="1668395"/>
            <a:ext cx="1320634" cy="506318"/>
            <a:chOff x="5206898" y="2214176"/>
            <a:chExt cx="1320634" cy="506318"/>
          </a:xfrm>
        </p:grpSpPr>
        <p:sp>
          <p:nvSpPr>
            <p:cNvPr id="19" name="Text Placeholder 3">
              <a:extLst>
                <a:ext uri="{FF2B5EF4-FFF2-40B4-BE49-F238E27FC236}">
                  <a16:creationId xmlns:a16="http://schemas.microsoft.com/office/drawing/2014/main" id="{37F425DD-FDFF-2B71-A7F5-2DD0EF86DB36}"/>
                </a:ext>
              </a:extLst>
            </p:cNvPr>
            <p:cNvSpPr txBox="1">
              <a:spLocks/>
            </p:cNvSpPr>
            <p:nvPr/>
          </p:nvSpPr>
          <p:spPr>
            <a:xfrm>
              <a:off x="5659634" y="2214176"/>
              <a:ext cx="867898"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0"/>
                </a:spcBef>
              </a:pPr>
              <a:r>
                <a:rPr lang="en-NZ" sz="1400" b="1" dirty="0">
                  <a:solidFill>
                    <a:srgbClr val="18434D"/>
                  </a:solidFill>
                  <a:latin typeface="Arial Narrow" panose="020B0606020202030204" pitchFamily="34" charset="0"/>
                  <a:cs typeface="Arial" panose="020B0604020202020204" pitchFamily="34" charset="0"/>
                </a:rPr>
                <a:t>Economy</a:t>
              </a:r>
            </a:p>
          </p:txBody>
        </p:sp>
        <p:pic>
          <p:nvPicPr>
            <p:cNvPr id="7" name="Picture 6">
              <a:extLst>
                <a:ext uri="{FF2B5EF4-FFF2-40B4-BE49-F238E27FC236}">
                  <a16:creationId xmlns:a16="http://schemas.microsoft.com/office/drawing/2014/main" id="{C39EA138-4623-A4D5-4EFD-39CE9666CCE0}"/>
                </a:ext>
              </a:extLst>
            </p:cNvPr>
            <p:cNvPicPr>
              <a:picLocks noChangeAspect="1"/>
            </p:cNvPicPr>
            <p:nvPr/>
          </p:nvPicPr>
          <p:blipFill>
            <a:blip r:embed="rId3"/>
            <a:stretch>
              <a:fillRect/>
            </a:stretch>
          </p:blipFill>
          <p:spPr>
            <a:xfrm>
              <a:off x="5206898" y="2224657"/>
              <a:ext cx="540913" cy="495837"/>
            </a:xfrm>
            <a:prstGeom prst="rect">
              <a:avLst/>
            </a:prstGeom>
          </p:spPr>
        </p:pic>
      </p:grpSp>
      <p:grpSp>
        <p:nvGrpSpPr>
          <p:cNvPr id="22" name="Group 21">
            <a:extLst>
              <a:ext uri="{FF2B5EF4-FFF2-40B4-BE49-F238E27FC236}">
                <a16:creationId xmlns:a16="http://schemas.microsoft.com/office/drawing/2014/main" id="{F34F3DA3-E927-68DC-67D0-DC4778C2DC2C}"/>
              </a:ext>
            </a:extLst>
          </p:cNvPr>
          <p:cNvGrpSpPr/>
          <p:nvPr/>
        </p:nvGrpSpPr>
        <p:grpSpPr>
          <a:xfrm>
            <a:off x="1940628" y="1669067"/>
            <a:ext cx="1324991" cy="504974"/>
            <a:chOff x="1877128" y="2203958"/>
            <a:chExt cx="1324991" cy="504974"/>
          </a:xfrm>
        </p:grpSpPr>
        <p:sp>
          <p:nvSpPr>
            <p:cNvPr id="33" name="Text Placeholder 3">
              <a:extLst>
                <a:ext uri="{FF2B5EF4-FFF2-40B4-BE49-F238E27FC236}">
                  <a16:creationId xmlns:a16="http://schemas.microsoft.com/office/drawing/2014/main" id="{26CD016F-C1E6-11E2-1C7B-E8B63E2E63CD}"/>
                </a:ext>
              </a:extLst>
            </p:cNvPr>
            <p:cNvSpPr txBox="1">
              <a:spLocks/>
            </p:cNvSpPr>
            <p:nvPr/>
          </p:nvSpPr>
          <p:spPr>
            <a:xfrm>
              <a:off x="2372321" y="2203958"/>
              <a:ext cx="829798"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1800"/>
                </a:spcBef>
              </a:pPr>
              <a:r>
                <a:rPr lang="en-NZ" sz="1400" b="1" dirty="0">
                  <a:solidFill>
                    <a:srgbClr val="18434D"/>
                  </a:solidFill>
                  <a:latin typeface="Arial Narrow" panose="020B0606020202030204" pitchFamily="34" charset="0"/>
                  <a:cs typeface="Arial" panose="020B0604020202020204" pitchFamily="34" charset="0"/>
                </a:rPr>
                <a:t>Health</a:t>
              </a:r>
            </a:p>
          </p:txBody>
        </p:sp>
        <p:pic>
          <p:nvPicPr>
            <p:cNvPr id="11" name="Picture 10">
              <a:extLst>
                <a:ext uri="{FF2B5EF4-FFF2-40B4-BE49-F238E27FC236}">
                  <a16:creationId xmlns:a16="http://schemas.microsoft.com/office/drawing/2014/main" id="{70667915-06EE-BAE0-AC2F-FFCA31A05F58}"/>
                </a:ext>
              </a:extLst>
            </p:cNvPr>
            <p:cNvPicPr>
              <a:picLocks noChangeAspect="1"/>
            </p:cNvPicPr>
            <p:nvPr/>
          </p:nvPicPr>
          <p:blipFill>
            <a:blip r:embed="rId4"/>
            <a:stretch>
              <a:fillRect/>
            </a:stretch>
          </p:blipFill>
          <p:spPr>
            <a:xfrm>
              <a:off x="1877128" y="2219535"/>
              <a:ext cx="566670" cy="489397"/>
            </a:xfrm>
            <a:prstGeom prst="rect">
              <a:avLst/>
            </a:prstGeom>
          </p:spPr>
        </p:pic>
      </p:grpSp>
      <p:grpSp>
        <p:nvGrpSpPr>
          <p:cNvPr id="26" name="Group 25">
            <a:extLst>
              <a:ext uri="{FF2B5EF4-FFF2-40B4-BE49-F238E27FC236}">
                <a16:creationId xmlns:a16="http://schemas.microsoft.com/office/drawing/2014/main" id="{737A5C03-3631-C878-992F-8B53C5619E2C}"/>
              </a:ext>
            </a:extLst>
          </p:cNvPr>
          <p:cNvGrpSpPr/>
          <p:nvPr/>
        </p:nvGrpSpPr>
        <p:grpSpPr>
          <a:xfrm>
            <a:off x="175987" y="1669554"/>
            <a:ext cx="1470840" cy="504000"/>
            <a:chOff x="264887" y="1669554"/>
            <a:chExt cx="1470840" cy="504000"/>
          </a:xfrm>
        </p:grpSpPr>
        <p:sp>
          <p:nvSpPr>
            <p:cNvPr id="35" name="Text Placeholder 3">
              <a:extLst>
                <a:ext uri="{FF2B5EF4-FFF2-40B4-BE49-F238E27FC236}">
                  <a16:creationId xmlns:a16="http://schemas.microsoft.com/office/drawing/2014/main" id="{FEAAA24C-C7A9-0928-2810-82978E0A647D}"/>
                </a:ext>
              </a:extLst>
            </p:cNvPr>
            <p:cNvSpPr txBox="1">
              <a:spLocks/>
            </p:cNvSpPr>
            <p:nvPr/>
          </p:nvSpPr>
          <p:spPr>
            <a:xfrm>
              <a:off x="630298" y="1669554"/>
              <a:ext cx="1105429"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1800"/>
                </a:spcBef>
              </a:pPr>
              <a:r>
                <a:rPr lang="en-NZ" sz="1400" b="1" dirty="0">
                  <a:solidFill>
                    <a:srgbClr val="18434D"/>
                  </a:solidFill>
                  <a:latin typeface="Arial Narrow" panose="020B0606020202030204" pitchFamily="34" charset="0"/>
                  <a:cs typeface="Arial" panose="020B0604020202020204" pitchFamily="34" charset="0"/>
                </a:rPr>
                <a:t>Environment</a:t>
              </a:r>
            </a:p>
          </p:txBody>
        </p:sp>
        <p:pic>
          <p:nvPicPr>
            <p:cNvPr id="24" name="Picture 23">
              <a:extLst>
                <a:ext uri="{FF2B5EF4-FFF2-40B4-BE49-F238E27FC236}">
                  <a16:creationId xmlns:a16="http://schemas.microsoft.com/office/drawing/2014/main" id="{97DC6AB7-BF4D-4A0B-B4C3-4615E5934A54}"/>
                </a:ext>
              </a:extLst>
            </p:cNvPr>
            <p:cNvPicPr>
              <a:picLocks noChangeAspect="1"/>
            </p:cNvPicPr>
            <p:nvPr/>
          </p:nvPicPr>
          <p:blipFill>
            <a:blip r:embed="rId5"/>
            <a:stretch>
              <a:fillRect/>
            </a:stretch>
          </p:blipFill>
          <p:spPr>
            <a:xfrm rot="3151600" flipH="1">
              <a:off x="422663" y="1613088"/>
              <a:ext cx="210369" cy="525922"/>
            </a:xfrm>
            <a:prstGeom prst="ellipse">
              <a:avLst/>
            </a:prstGeom>
          </p:spPr>
        </p:pic>
      </p:grpSp>
      <p:sp>
        <p:nvSpPr>
          <p:cNvPr id="54" name="Text Placeholder 26">
            <a:extLst>
              <a:ext uri="{FF2B5EF4-FFF2-40B4-BE49-F238E27FC236}">
                <a16:creationId xmlns:a16="http://schemas.microsoft.com/office/drawing/2014/main" id="{5403EBF5-0C23-9963-3CF5-81D39B2D93FD}"/>
              </a:ext>
            </a:extLst>
          </p:cNvPr>
          <p:cNvSpPr txBox="1">
            <a:spLocks/>
          </p:cNvSpPr>
          <p:nvPr/>
        </p:nvSpPr>
        <p:spPr>
          <a:xfrm>
            <a:off x="-17587" y="7602036"/>
            <a:ext cx="6844239" cy="1258247"/>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tabLst>
                <a:tab pos="864000" algn="l"/>
              </a:tabLst>
            </a:pPr>
            <a:r>
              <a:rPr lang="en-NZ" sz="1050" b="1" dirty="0">
                <a:solidFill>
                  <a:srgbClr val="18434D"/>
                </a:solidFill>
                <a:latin typeface="Arial" panose="020B0604020202020204" pitchFamily="34" charset="0"/>
                <a:cs typeface="Arial" panose="020B0604020202020204" pitchFamily="34" charset="0"/>
              </a:rPr>
              <a:t>Images</a:t>
            </a:r>
            <a:r>
              <a:rPr lang="en-NZ" sz="1050" b="1" dirty="0">
                <a:solidFill>
                  <a:srgbClr val="2C4F4B"/>
                </a:solidFill>
                <a:latin typeface="Arial" panose="020B0604020202020204" pitchFamily="34" charset="0"/>
                <a:cs typeface="Arial" panose="020B0604020202020204" pitchFamily="34" charset="0"/>
              </a:rPr>
              <a:t>		</a:t>
            </a:r>
            <a:r>
              <a:rPr lang="en-NZ" sz="1050" dirty="0">
                <a:solidFill>
                  <a:srgbClr val="2C4F4B"/>
                </a:solidFill>
                <a:latin typeface="Arial" panose="020B0604020202020204" pitchFamily="34" charset="0"/>
                <a:cs typeface="Arial" panose="020B0604020202020204" pitchFamily="34" charset="0"/>
              </a:rPr>
              <a:t>© </a:t>
            </a:r>
            <a:r>
              <a:rPr lang="it-IT" sz="1050" dirty="0">
                <a:solidFill>
                  <a:srgbClr val="2C4F4B"/>
                </a:solidFill>
                <a:latin typeface="Arial" panose="020B0604020202020204" pitchFamily="34" charset="0"/>
                <a:cs typeface="Arial" panose="020B0604020202020204" pitchFamily="34" charset="0"/>
              </a:rPr>
              <a:t>David McClenaghan/CSIRO/Bugwood.org - CC BY-NC 3.0 US </a:t>
            </a:r>
            <a:r>
              <a:rPr lang="en-NZ" sz="1050" dirty="0">
                <a:solidFill>
                  <a:srgbClr val="2C4F4B"/>
                </a:solidFill>
                <a:latin typeface="Arial" panose="020B0604020202020204" pitchFamily="34" charset="0"/>
                <a:cs typeface="Arial" panose="020B0604020202020204" pitchFamily="34" charset="0"/>
              </a:rPr>
              <a:t>(top) 			© </a:t>
            </a:r>
            <a:r>
              <a:rPr lang="en-NZ" sz="1050" dirty="0" err="1">
                <a:solidFill>
                  <a:srgbClr val="2C4F4B"/>
                </a:solidFill>
                <a:latin typeface="Arial" panose="020B0604020202020204" pitchFamily="34" charset="0"/>
                <a:cs typeface="Arial" panose="020B0604020202020204" pitchFamily="34" charset="0"/>
              </a:rPr>
              <a:t>Taran</a:t>
            </a:r>
            <a:r>
              <a:rPr lang="en-NZ" sz="1050" dirty="0">
                <a:solidFill>
                  <a:srgbClr val="2C4F4B"/>
                </a:solidFill>
                <a:latin typeface="Arial" panose="020B0604020202020204" pitchFamily="34" charset="0"/>
                <a:cs typeface="Arial" panose="020B0604020202020204" pitchFamily="34" charset="0"/>
              </a:rPr>
              <a:t> Rampersad/KnowProSE/Bugwood.org - CC BY-NC 3.0 US (bottom)</a:t>
            </a:r>
          </a:p>
          <a:p>
            <a:pPr marL="216000">
              <a:lnSpc>
                <a:spcPct val="100000"/>
              </a:lnSpc>
              <a:spcBef>
                <a:spcPts val="1800"/>
              </a:spcBef>
              <a:tabLst>
                <a:tab pos="864000" algn="l"/>
              </a:tabLst>
            </a:pPr>
            <a:r>
              <a:rPr lang="en-NZ" sz="1050" b="1" dirty="0">
                <a:solidFill>
                  <a:srgbClr val="2C4F4B"/>
                </a:solidFill>
                <a:latin typeface="Arial" panose="020B0604020202020204" pitchFamily="34" charset="0"/>
                <a:cs typeface="Arial" panose="020B0604020202020204" pitchFamily="34" charset="0"/>
              </a:rPr>
              <a:t>Text, images 	</a:t>
            </a:r>
            <a:r>
              <a:rPr lang="en-NZ" sz="1050" i="1" dirty="0" err="1">
                <a:solidFill>
                  <a:srgbClr val="2C4F4B"/>
                </a:solidFill>
                <a:latin typeface="Arial" panose="020B0604020202020204" pitchFamily="34" charset="0"/>
                <a:cs typeface="Arial" panose="020B0604020202020204" pitchFamily="34" charset="0"/>
              </a:rPr>
              <a:t>Rhinella</a:t>
            </a:r>
            <a:r>
              <a:rPr lang="en-NZ" sz="1050" i="1" dirty="0">
                <a:solidFill>
                  <a:srgbClr val="2C4F4B"/>
                </a:solidFill>
                <a:latin typeface="Arial" panose="020B0604020202020204" pitchFamily="34" charset="0"/>
                <a:cs typeface="Arial" panose="020B0604020202020204" pitchFamily="34" charset="0"/>
              </a:rPr>
              <a:t> marina (cane toad) – CABI</a:t>
            </a:r>
            <a:r>
              <a:rPr lang="en-NZ" sz="1050" dirty="0">
                <a:solidFill>
                  <a:srgbClr val="2C4F4B"/>
                </a:solidFill>
                <a:latin typeface="Arial" panose="020B0604020202020204" pitchFamily="34" charset="0"/>
                <a:cs typeface="Arial" panose="020B0604020202020204" pitchFamily="34" charset="0"/>
              </a:rPr>
              <a:t>				</a:t>
            </a:r>
            <a:r>
              <a:rPr lang="en-NZ" sz="1050" b="1" dirty="0">
                <a:solidFill>
                  <a:srgbClr val="2C4F4B"/>
                </a:solidFill>
                <a:latin typeface="Arial" panose="020B0604020202020204" pitchFamily="34" charset="0"/>
                <a:cs typeface="Arial" panose="020B0604020202020204" pitchFamily="34" charset="0"/>
              </a:rPr>
              <a:t>        and map		</a:t>
            </a:r>
            <a:r>
              <a:rPr lang="en-NZ" sz="1050" dirty="0">
                <a:solidFill>
                  <a:srgbClr val="2C4F4B"/>
                </a:solidFill>
                <a:latin typeface="Arial" panose="020B0604020202020204" pitchFamily="34" charset="0"/>
                <a:cs typeface="Arial" panose="020B0604020202020204" pitchFamily="34" charset="0"/>
                <a:hlinkClick r:id="rId6"/>
              </a:rPr>
              <a:t>https://www.cabi.org/isc/datasheet/10333</a:t>
            </a:r>
            <a:r>
              <a:rPr lang="en-NZ" sz="1050" dirty="0">
                <a:solidFill>
                  <a:srgbClr val="2C4F4B"/>
                </a:solidFill>
                <a:latin typeface="Arial" panose="020B0604020202020204" pitchFamily="34" charset="0"/>
                <a:cs typeface="Arial" panose="020B0604020202020204" pitchFamily="34" charset="0"/>
              </a:rPr>
              <a:t>  	</a:t>
            </a:r>
          </a:p>
        </p:txBody>
      </p:sp>
      <p:sp>
        <p:nvSpPr>
          <p:cNvPr id="32" name="Title 1">
            <a:extLst>
              <a:ext uri="{FF2B5EF4-FFF2-40B4-BE49-F238E27FC236}">
                <a16:creationId xmlns:a16="http://schemas.microsoft.com/office/drawing/2014/main" id="{C138403F-E76C-611F-B37B-2EF5F81973F8}"/>
              </a:ext>
            </a:extLst>
          </p:cNvPr>
          <p:cNvSpPr>
            <a:spLocks noGrp="1"/>
          </p:cNvSpPr>
          <p:nvPr>
            <p:ph type="title"/>
          </p:nvPr>
        </p:nvSpPr>
        <p:spPr>
          <a:xfrm>
            <a:off x="0" y="0"/>
            <a:ext cx="6857999" cy="1052993"/>
          </a:xfrm>
          <a:solidFill>
            <a:srgbClr val="18434D"/>
          </a:solidFill>
          <a:ln>
            <a:noFill/>
          </a:ln>
        </p:spPr>
        <p:txBody>
          <a:bodyPr anchor="ctr"/>
          <a:lstStyle/>
          <a:p>
            <a:r>
              <a:rPr lang="en-NZ" sz="2800" b="1" dirty="0">
                <a:solidFill>
                  <a:srgbClr val="E8F3F7"/>
                </a:solidFill>
                <a:latin typeface="Arial" panose="020B0604020202020204" pitchFamily="34" charset="0"/>
                <a:cs typeface="Arial" panose="020B0604020202020204" pitchFamily="34" charset="0"/>
              </a:rPr>
              <a:t>  Cane toad</a:t>
            </a:r>
            <a:br>
              <a:rPr lang="en-NZ" sz="2800" b="1" dirty="0">
                <a:solidFill>
                  <a:srgbClr val="E8F3F7"/>
                </a:solidFill>
                <a:latin typeface="Arial" panose="020B0604020202020204" pitchFamily="34" charset="0"/>
                <a:cs typeface="Arial" panose="020B0604020202020204" pitchFamily="34" charset="0"/>
              </a:rPr>
            </a:br>
            <a:r>
              <a:rPr lang="en-NZ" sz="2800" b="1" dirty="0">
                <a:solidFill>
                  <a:srgbClr val="E8F3F7"/>
                </a:solidFill>
                <a:latin typeface="Arial" panose="020B0604020202020204" pitchFamily="34" charset="0"/>
                <a:cs typeface="Arial" panose="020B0604020202020204" pitchFamily="34" charset="0"/>
              </a:rPr>
              <a:t>  </a:t>
            </a:r>
            <a:r>
              <a:rPr lang="en-NZ" sz="1600" b="1" i="1" dirty="0" err="1">
                <a:solidFill>
                  <a:srgbClr val="E2C06A"/>
                </a:solidFill>
                <a:latin typeface="Arial" panose="020B0604020202020204" pitchFamily="34" charset="0"/>
                <a:cs typeface="Arial" panose="020B0604020202020204" pitchFamily="34" charset="0"/>
              </a:rPr>
              <a:t>Rhinella</a:t>
            </a:r>
            <a:r>
              <a:rPr lang="en-NZ" sz="1600" b="1" i="1" dirty="0">
                <a:solidFill>
                  <a:srgbClr val="E2C06A"/>
                </a:solidFill>
                <a:latin typeface="Arial" panose="020B0604020202020204" pitchFamily="34" charset="0"/>
                <a:cs typeface="Arial" panose="020B0604020202020204" pitchFamily="34" charset="0"/>
              </a:rPr>
              <a:t> marina</a:t>
            </a:r>
            <a:endParaRPr lang="en-NZ" b="1" dirty="0">
              <a:solidFill>
                <a:srgbClr val="E2C06A"/>
              </a:solidFill>
              <a:latin typeface="Arial" panose="020B0604020202020204" pitchFamily="34" charset="0"/>
              <a:cs typeface="Arial" panose="020B0604020202020204" pitchFamily="34" charset="0"/>
            </a:endParaRPr>
          </a:p>
        </p:txBody>
      </p:sp>
      <p:sp>
        <p:nvSpPr>
          <p:cNvPr id="34" name="Text Placeholder 3">
            <a:extLst>
              <a:ext uri="{FF2B5EF4-FFF2-40B4-BE49-F238E27FC236}">
                <a16:creationId xmlns:a16="http://schemas.microsoft.com/office/drawing/2014/main" id="{8F62B84C-CD2C-3B83-1382-C57362EC07D8}"/>
              </a:ext>
            </a:extLst>
          </p:cNvPr>
          <p:cNvSpPr txBox="1">
            <a:spLocks/>
          </p:cNvSpPr>
          <p:nvPr/>
        </p:nvSpPr>
        <p:spPr>
          <a:xfrm>
            <a:off x="-1" y="982839"/>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IMPACTS</a:t>
            </a:r>
          </a:p>
        </p:txBody>
      </p:sp>
      <p:sp>
        <p:nvSpPr>
          <p:cNvPr id="36" name="Rectangle 35">
            <a:extLst>
              <a:ext uri="{FF2B5EF4-FFF2-40B4-BE49-F238E27FC236}">
                <a16:creationId xmlns:a16="http://schemas.microsoft.com/office/drawing/2014/main" id="{26025BF6-D611-11F2-5B66-463838E48CF9}"/>
              </a:ext>
            </a:extLst>
          </p:cNvPr>
          <p:cNvSpPr/>
          <p:nvPr/>
        </p:nvSpPr>
        <p:spPr>
          <a:xfrm>
            <a:off x="1777435" y="2303963"/>
            <a:ext cx="1596980" cy="1836995"/>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Toxic secretion causes extreme pain if rubbed into the eyes. Human deaths have been recorded after ingestion of the eggs or adults.</a:t>
            </a:r>
          </a:p>
          <a:p>
            <a:r>
              <a:rPr lang="en-NZ" sz="1050" dirty="0">
                <a:solidFill>
                  <a:srgbClr val="18434D"/>
                </a:solidFill>
                <a:latin typeface="Arial" panose="020B0604020202020204" pitchFamily="34" charset="0"/>
                <a:cs typeface="Arial" panose="020B0604020202020204" pitchFamily="34" charset="0"/>
              </a:rPr>
              <a:t>Have been observed entering water tanks in Tuvalu, which could contaminate supply</a:t>
            </a:r>
          </a:p>
        </p:txBody>
      </p:sp>
      <p:sp>
        <p:nvSpPr>
          <p:cNvPr id="38" name="Rectangle 37">
            <a:extLst>
              <a:ext uri="{FF2B5EF4-FFF2-40B4-BE49-F238E27FC236}">
                <a16:creationId xmlns:a16="http://schemas.microsoft.com/office/drawing/2014/main" id="{0D5C71A0-F71D-8A8B-1CD3-BE030FE21335}"/>
              </a:ext>
            </a:extLst>
          </p:cNvPr>
          <p:cNvSpPr/>
          <p:nvPr/>
        </p:nvSpPr>
        <p:spPr>
          <a:xfrm>
            <a:off x="3460164" y="2303963"/>
            <a:ext cx="1596980" cy="1819959"/>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Not reported</a:t>
            </a:r>
          </a:p>
        </p:txBody>
      </p:sp>
      <p:sp>
        <p:nvSpPr>
          <p:cNvPr id="40" name="Rectangle 39">
            <a:extLst>
              <a:ext uri="{FF2B5EF4-FFF2-40B4-BE49-F238E27FC236}">
                <a16:creationId xmlns:a16="http://schemas.microsoft.com/office/drawing/2014/main" id="{AE81F383-1BCE-8766-6E0F-183AF4B37553}"/>
              </a:ext>
            </a:extLst>
          </p:cNvPr>
          <p:cNvSpPr/>
          <p:nvPr/>
        </p:nvSpPr>
        <p:spPr>
          <a:xfrm>
            <a:off x="5142894" y="2303963"/>
            <a:ext cx="1596980" cy="1819959"/>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Reported as having a positive impacts as a biological control. However, as they will eat anything they  likely also have a negative impact on biological control insects</a:t>
            </a:r>
            <a:endParaRPr lang="en-NZ" sz="1050" i="1" dirty="0">
              <a:solidFill>
                <a:srgbClr val="18434D"/>
              </a:solidFill>
              <a:latin typeface="Arial" panose="020B0604020202020204" pitchFamily="34" charset="0"/>
              <a:cs typeface="Arial" panose="020B0604020202020204" pitchFamily="34" charset="0"/>
            </a:endParaRPr>
          </a:p>
        </p:txBody>
      </p:sp>
      <p:sp>
        <p:nvSpPr>
          <p:cNvPr id="42" name="Text Placeholder 26">
            <a:extLst>
              <a:ext uri="{FF2B5EF4-FFF2-40B4-BE49-F238E27FC236}">
                <a16:creationId xmlns:a16="http://schemas.microsoft.com/office/drawing/2014/main" id="{D1DA9809-F721-716A-24F6-CBB97E682DAB}"/>
              </a:ext>
            </a:extLst>
          </p:cNvPr>
          <p:cNvSpPr txBox="1">
            <a:spLocks/>
          </p:cNvSpPr>
          <p:nvPr/>
        </p:nvSpPr>
        <p:spPr>
          <a:xfrm>
            <a:off x="-17587" y="6640827"/>
            <a:ext cx="6885522" cy="713477"/>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200"/>
              </a:spcBef>
            </a:pPr>
            <a:r>
              <a:rPr lang="en-NZ" sz="1050" dirty="0">
                <a:solidFill>
                  <a:srgbClr val="2C4F4B"/>
                </a:solidFill>
                <a:latin typeface="Arial" panose="020B0604020202020204" pitchFamily="34" charset="0"/>
                <a:cs typeface="Arial" panose="020B0604020202020204" pitchFamily="34" charset="0"/>
              </a:rPr>
              <a:t>Cane toads were introduced to many countries as biological control agents for insect pests of sugarcane and other crops. </a:t>
            </a:r>
          </a:p>
        </p:txBody>
      </p:sp>
      <p:sp>
        <p:nvSpPr>
          <p:cNvPr id="44" name="Text Placeholder 26">
            <a:extLst>
              <a:ext uri="{FF2B5EF4-FFF2-40B4-BE49-F238E27FC236}">
                <a16:creationId xmlns:a16="http://schemas.microsoft.com/office/drawing/2014/main" id="{A522EBC0-B324-E4D3-52AA-5B8637F15644}"/>
              </a:ext>
            </a:extLst>
          </p:cNvPr>
          <p:cNvSpPr>
            <a:spLocks noGrp="1"/>
          </p:cNvSpPr>
          <p:nvPr>
            <p:ph type="body" sz="half" idx="2"/>
          </p:nvPr>
        </p:nvSpPr>
        <p:spPr>
          <a:xfrm>
            <a:off x="-17587" y="4810420"/>
            <a:ext cx="6885522" cy="1052993"/>
          </a:xfrm>
        </p:spPr>
        <p:txBody>
          <a:bodyPr numCol="1">
            <a:noAutofit/>
          </a:bodyPr>
          <a:lstStyle/>
          <a:p>
            <a:pPr marL="216000">
              <a:lnSpc>
                <a:spcPct val="100000"/>
              </a:lnSpc>
              <a:spcBef>
                <a:spcPts val="600"/>
              </a:spcBef>
              <a:tabLst>
                <a:tab pos="864000" algn="l"/>
              </a:tabLst>
            </a:pPr>
            <a:r>
              <a:rPr lang="en-NZ" sz="1050" b="1" dirty="0">
                <a:solidFill>
                  <a:srgbClr val="2C4F4B"/>
                </a:solidFill>
                <a:latin typeface="Arial" panose="020B0604020202020204" pitchFamily="34" charset="0"/>
                <a:cs typeface="Arial" panose="020B0604020202020204" pitchFamily="34" charset="0"/>
              </a:rPr>
              <a:t>Native range	N</a:t>
            </a:r>
            <a:r>
              <a:rPr lang="en-NZ" sz="1050" dirty="0">
                <a:solidFill>
                  <a:srgbClr val="2C4F4B"/>
                </a:solidFill>
                <a:latin typeface="Arial" panose="020B0604020202020204" pitchFamily="34" charset="0"/>
                <a:cs typeface="Arial" panose="020B0604020202020204" pitchFamily="34" charset="0"/>
              </a:rPr>
              <a:t>orthern South America (Argentina, Bolivia, Brazil, Ecuador, Colombia, Paraguay, 		Venezuela, the Guianas, Peru, Trinidad and Tobago), Central America, and Mexico		northward to extreme southern Texas		</a:t>
            </a:r>
            <a:endParaRPr lang="en-NZ" sz="1050" dirty="0">
              <a:highlight>
                <a:srgbClr val="FFFF00"/>
              </a:highlight>
              <a:latin typeface="Arial" panose="020B0604020202020204" pitchFamily="34" charset="0"/>
              <a:cs typeface="Arial" panose="020B0604020202020204" pitchFamily="34" charset="0"/>
            </a:endParaRPr>
          </a:p>
          <a:p>
            <a:pPr marL="216000">
              <a:lnSpc>
                <a:spcPct val="100000"/>
              </a:lnSpc>
              <a:spcBef>
                <a:spcPts val="600"/>
              </a:spcBef>
              <a:tabLst>
                <a:tab pos="864000" algn="l"/>
              </a:tabLst>
            </a:pPr>
            <a:r>
              <a:rPr lang="en-NZ" sz="1050" b="1" dirty="0">
                <a:solidFill>
                  <a:srgbClr val="2C4F4B"/>
                </a:solidFill>
                <a:latin typeface="Arial" panose="020B0604020202020204" pitchFamily="34" charset="0"/>
                <a:cs typeface="Arial" panose="020B0604020202020204" pitchFamily="34" charset="0"/>
              </a:rPr>
              <a:t>Introduced range	</a:t>
            </a:r>
            <a:r>
              <a:rPr lang="en-NZ" sz="1050" dirty="0">
                <a:solidFill>
                  <a:srgbClr val="2C4F4B"/>
                </a:solidFill>
                <a:latin typeface="Arial" panose="020B0604020202020204" pitchFamily="34" charset="0"/>
                <a:cs typeface="Arial" panose="020B0604020202020204" pitchFamily="34" charset="0"/>
              </a:rPr>
              <a:t>Hawai’i, Puerto Rico, US Virgin Islands, Guam, Northern Mariana Islands, American 		Samoa, Palau, Papua New Guinea, Philippines, Cook Islands, Micronesia, Fiji, Kiribati, 		Republic of the Marshall Islands, Solomon Islands, Tuvalu, much of the Caribbean, 		Australia, Japan, Egypt, Mauritius and Diego Garcia of the </a:t>
            </a:r>
            <a:r>
              <a:rPr lang="en-NZ" sz="1050" dirty="0" err="1">
                <a:solidFill>
                  <a:srgbClr val="2C4F4B"/>
                </a:solidFill>
                <a:latin typeface="Arial" panose="020B0604020202020204" pitchFamily="34" charset="0"/>
                <a:cs typeface="Arial" panose="020B0604020202020204" pitchFamily="34" charset="0"/>
              </a:rPr>
              <a:t>Chagos</a:t>
            </a:r>
            <a:r>
              <a:rPr lang="en-NZ" sz="1050" dirty="0">
                <a:solidFill>
                  <a:srgbClr val="2C4F4B"/>
                </a:solidFill>
                <a:latin typeface="Arial" panose="020B0604020202020204" pitchFamily="34" charset="0"/>
                <a:cs typeface="Arial" panose="020B0604020202020204" pitchFamily="34" charset="0"/>
              </a:rPr>
              <a:t> Archipelago </a:t>
            </a:r>
          </a:p>
        </p:txBody>
      </p:sp>
      <p:pic>
        <p:nvPicPr>
          <p:cNvPr id="3" name="Content Placeholder 36" descr="Logo&#10;&#10;Description automatically generated">
            <a:extLst>
              <a:ext uri="{FF2B5EF4-FFF2-40B4-BE49-F238E27FC236}">
                <a16:creationId xmlns:a16="http://schemas.microsoft.com/office/drawing/2014/main" id="{9959B013-BC89-F471-8B17-933A7BBD3D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96" y="9083924"/>
            <a:ext cx="1744045" cy="717550"/>
          </a:xfrm>
          <a:prstGeom prst="rect">
            <a:avLst/>
          </a:prstGeom>
        </p:spPr>
      </p:pic>
      <p:pic>
        <p:nvPicPr>
          <p:cNvPr id="4" name="Picture 8" descr="Image result for gef logo">
            <a:extLst>
              <a:ext uri="{FF2B5EF4-FFF2-40B4-BE49-F238E27FC236}">
                <a16:creationId xmlns:a16="http://schemas.microsoft.com/office/drawing/2014/main" id="{6E41A4D3-EDEA-C483-3467-243FC3DB1C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4870" y="9145395"/>
            <a:ext cx="532059" cy="628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43F99095-E98C-F6FD-D391-5A3891E50B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8597" y="9122024"/>
            <a:ext cx="681339" cy="675540"/>
          </a:xfrm>
          <a:prstGeom prst="rect">
            <a:avLst/>
          </a:prstGeom>
        </p:spPr>
      </p:pic>
      <p:pic>
        <p:nvPicPr>
          <p:cNvPr id="6" name="Picture 5" descr="Shape&#10;&#10;Description automatically generated">
            <a:extLst>
              <a:ext uri="{FF2B5EF4-FFF2-40B4-BE49-F238E27FC236}">
                <a16:creationId xmlns:a16="http://schemas.microsoft.com/office/drawing/2014/main" id="{0FAE8702-F0F0-F527-FD94-10A60F79C1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2476" y="8987284"/>
            <a:ext cx="898276" cy="898276"/>
          </a:xfrm>
          <a:prstGeom prst="rect">
            <a:avLst/>
          </a:prstGeom>
        </p:spPr>
      </p:pic>
      <p:pic>
        <p:nvPicPr>
          <p:cNvPr id="8" name="Picture 14" descr="UNEP - UN Environment Programme">
            <a:extLst>
              <a:ext uri="{FF2B5EF4-FFF2-40B4-BE49-F238E27FC236}">
                <a16:creationId xmlns:a16="http://schemas.microsoft.com/office/drawing/2014/main" id="{5BD6CDFF-9808-3B7A-ECCD-852ADB1D64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8461" y="9092606"/>
            <a:ext cx="748551" cy="6407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Description automatically generated with medium confidence">
            <a:extLst>
              <a:ext uri="{FF2B5EF4-FFF2-40B4-BE49-F238E27FC236}">
                <a16:creationId xmlns:a16="http://schemas.microsoft.com/office/drawing/2014/main" id="{8A5670A7-1D8B-1CAF-9035-E04A63161D46}"/>
              </a:ext>
            </a:extLst>
          </p:cNvPr>
          <p:cNvPicPr>
            <a:picLocks noChangeAspect="1"/>
          </p:cNvPicPr>
          <p:nvPr/>
        </p:nvPicPr>
        <p:blipFill rotWithShape="1">
          <a:blip r:embed="rId12">
            <a:extLst>
              <a:ext uri="{28A0092B-C50C-407E-A947-70E740481C1C}">
                <a14:useLocalDpi xmlns:a14="http://schemas.microsoft.com/office/drawing/2010/main" val="0"/>
              </a:ext>
            </a:extLst>
          </a:blip>
          <a:srcRect r="36111"/>
          <a:stretch/>
        </p:blipFill>
        <p:spPr>
          <a:xfrm>
            <a:off x="4584953" y="9237217"/>
            <a:ext cx="1115881" cy="410964"/>
          </a:xfrm>
          <a:prstGeom prst="rect">
            <a:avLst/>
          </a:prstGeom>
        </p:spPr>
      </p:pic>
    </p:spTree>
    <p:extLst>
      <p:ext uri="{BB962C8B-B14F-4D97-AF65-F5344CB8AC3E}">
        <p14:creationId xmlns:p14="http://schemas.microsoft.com/office/powerpoint/2010/main" val="25075698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A15BE653C5C64A88B943E631BB533B" ma:contentTypeVersion="15" ma:contentTypeDescription="Create a new document." ma:contentTypeScope="" ma:versionID="445505d6c07d49e4f610b75f7f504039">
  <xsd:schema xmlns:xsd="http://www.w3.org/2001/XMLSchema" xmlns:xs="http://www.w3.org/2001/XMLSchema" xmlns:p="http://schemas.microsoft.com/office/2006/metadata/properties" xmlns:ns2="659f04ed-c2e1-4740-8d05-705e7d8c863e" xmlns:ns3="9bd28d3b-2eb6-4c86-a122-9a28e2ca895d" targetNamespace="http://schemas.microsoft.com/office/2006/metadata/properties" ma:root="true" ma:fieldsID="fdce5aa0a25181caeb6dacb69475d062" ns2:_="" ns3:_="">
    <xsd:import namespace="659f04ed-c2e1-4740-8d05-705e7d8c863e"/>
    <xsd:import namespace="9bd28d3b-2eb6-4c86-a122-9a28e2ca89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9f04ed-c2e1-4740-8d05-705e7d8c8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37fece0-7c67-4b6d-b059-36af53aee6f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bd28d3b-2eb6-4c86-a122-9a28e2ca895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62220e1-ce1d-4d49-94d0-6160d0f9ae98}" ma:internalName="TaxCatchAll" ma:showField="CatchAllData" ma:web="9bd28d3b-2eb6-4c86-a122-9a28e2ca89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bd28d3b-2eb6-4c86-a122-9a28e2ca895d" xsi:nil="true"/>
    <lcf76f155ced4ddcb4097134ff3c332f xmlns="659f04ed-c2e1-4740-8d05-705e7d8c863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973E5C-EBB5-404A-8403-4CD0060871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9f04ed-c2e1-4740-8d05-705e7d8c863e"/>
    <ds:schemaRef ds:uri="9bd28d3b-2eb6-4c86-a122-9a28e2ca89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EE7D3E-23E2-4F8C-A563-F5B5CE073448}">
  <ds:schemaRefs>
    <ds:schemaRef ds:uri="659f04ed-c2e1-4740-8d05-705e7d8c863e"/>
    <ds:schemaRef ds:uri="9bd28d3b-2eb6-4c86-a122-9a28e2ca895d"/>
    <ds:schemaRef ds:uri="http://schemas.microsoft.com/office/2006/metadata/properties"/>
    <ds:schemaRef ds:uri="http://schemas.microsoft.com/office/2006/documentManagement/types"/>
    <ds:schemaRef ds:uri="http://purl.org/dc/terms/"/>
    <ds:schemaRef ds:uri="http://purl.org/dc/elements/1.1/"/>
    <ds:schemaRef ds:uri="http://schemas.openxmlformats.org/package/2006/metadata/core-properties"/>
    <ds:schemaRef ds:uri="http://schemas.microsoft.com/office/infopath/2007/PartnerControls"/>
    <ds:schemaRef ds:uri="http://purl.org/dc/dcmitype/"/>
    <ds:schemaRef ds:uri="http://www.w3.org/XML/1998/namespace"/>
  </ds:schemaRefs>
</ds:datastoreItem>
</file>

<file path=customXml/itemProps3.xml><?xml version="1.0" encoding="utf-8"?>
<ds:datastoreItem xmlns:ds="http://schemas.openxmlformats.org/officeDocument/2006/customXml" ds:itemID="{BD061B04-E000-48AF-8E43-C756013BC2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1507</TotalTime>
  <Words>546</Words>
  <Application>Microsoft Office PowerPoint</Application>
  <PresentationFormat>A4 Paper (210x297 mm)</PresentationFormat>
  <Paragraphs>41</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Arial Narrow</vt:lpstr>
      <vt:lpstr>Calibri</vt:lpstr>
      <vt:lpstr>Calibri Light</vt:lpstr>
      <vt:lpstr>Office Theme</vt:lpstr>
      <vt:lpstr>  Cane toad   Rhinella marina</vt:lpstr>
      <vt:lpstr>  Cane toad   Rhinella marina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Mongoose Herpestes auropunctatus, H. fuscus and other species*</dc:title>
  <dc:creator>Monica Gruber</dc:creator>
  <cp:lastModifiedBy>Monica Gruber</cp:lastModifiedBy>
  <cp:revision>7</cp:revision>
  <dcterms:created xsi:type="dcterms:W3CDTF">2022-07-10T23:01:02Z</dcterms:created>
  <dcterms:modified xsi:type="dcterms:W3CDTF">2022-09-09T04:45:29Z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0x0101008BA15BE653C5C64A88B943E631BB533B</vt:lpwstr>
  </property>
  <property fmtid="{D5CDD505-2E9C-101B-9397-08002B2CF9AE}" pid="3" name="MediaServiceImageTags">
    <vt:lpwstr/>
  </property>
</Properties>
</file>