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1" r:id="rId5"/>
    <p:sldId id="262" r:id="rId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434D"/>
    <a:srgbClr val="31869A"/>
    <a:srgbClr val="DEAF61"/>
    <a:srgbClr val="8C9A97"/>
    <a:srgbClr val="55A58C"/>
    <a:srgbClr val="D86E95"/>
    <a:srgbClr val="E2C06A"/>
    <a:srgbClr val="2C4F4B"/>
    <a:srgbClr val="EAF3F5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6307F9-85D2-49A9-8A48-084C8D211BC6}" v="288" dt="2023-08-27T23:36:40.4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2" autoAdjust="0"/>
    <p:restoredTop sz="94660"/>
  </p:normalViewPr>
  <p:slideViewPr>
    <p:cSldViewPr snapToGrid="0">
      <p:cViewPr varScale="1">
        <p:scale>
          <a:sx n="77" d="100"/>
          <a:sy n="77" d="100"/>
        </p:scale>
        <p:origin x="30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ca Gruber" userId="957e30bb-d67c-4b9f-bae8-f3b777891a97" providerId="ADAL" clId="{DB6307F9-85D2-49A9-8A48-084C8D211BC6}"/>
    <pc:docChg chg="undo custSel modSld">
      <pc:chgData name="Monica Gruber" userId="957e30bb-d67c-4b9f-bae8-f3b777891a97" providerId="ADAL" clId="{DB6307F9-85D2-49A9-8A48-084C8D211BC6}" dt="2023-08-28T01:44:31.169" v="781" actId="20577"/>
      <pc:docMkLst>
        <pc:docMk/>
      </pc:docMkLst>
      <pc:sldChg chg="addSp delSp modSp mod">
        <pc:chgData name="Monica Gruber" userId="957e30bb-d67c-4b9f-bae8-f3b777891a97" providerId="ADAL" clId="{DB6307F9-85D2-49A9-8A48-084C8D211BC6}" dt="2023-08-27T23:36:40.473" v="716" actId="553"/>
        <pc:sldMkLst>
          <pc:docMk/>
          <pc:sldMk cId="537669505" sldId="261"/>
        </pc:sldMkLst>
        <pc:spChg chg="mod">
          <ac:chgData name="Monica Gruber" userId="957e30bb-d67c-4b9f-bae8-f3b777891a97" providerId="ADAL" clId="{DB6307F9-85D2-49A9-8A48-084C8D211BC6}" dt="2023-08-27T23:29:08.484" v="398" actId="20577"/>
          <ac:spMkLst>
            <pc:docMk/>
            <pc:sldMk cId="537669505" sldId="261"/>
            <ac:spMk id="3" creationId="{AE905356-25F6-D909-CAD3-FBECBAFB7EFA}"/>
          </ac:spMkLst>
        </pc:spChg>
        <pc:spChg chg="mod">
          <ac:chgData name="Monica Gruber" userId="957e30bb-d67c-4b9f-bae8-f3b777891a97" providerId="ADAL" clId="{DB6307F9-85D2-49A9-8A48-084C8D211BC6}" dt="2023-08-27T23:28:48.983" v="371" actId="1076"/>
          <ac:spMkLst>
            <pc:docMk/>
            <pc:sldMk cId="537669505" sldId="261"/>
            <ac:spMk id="16" creationId="{DFCF8132-74AA-3051-46AF-FB1DF87695CF}"/>
          </ac:spMkLst>
        </pc:spChg>
        <pc:picChg chg="del mod">
          <ac:chgData name="Monica Gruber" userId="957e30bb-d67c-4b9f-bae8-f3b777891a97" providerId="ADAL" clId="{DB6307F9-85D2-49A9-8A48-084C8D211BC6}" dt="2023-08-27T23:29:16.305" v="400" actId="478"/>
          <ac:picMkLst>
            <pc:docMk/>
            <pc:sldMk cId="537669505" sldId="261"/>
            <ac:picMk id="10" creationId="{D8F6E53E-B4B8-C548-B371-34FC7449339E}"/>
          </ac:picMkLst>
        </pc:picChg>
        <pc:picChg chg="add mod">
          <ac:chgData name="Monica Gruber" userId="957e30bb-d67c-4b9f-bae8-f3b777891a97" providerId="ADAL" clId="{DB6307F9-85D2-49A9-8A48-084C8D211BC6}" dt="2023-08-27T23:36:26.560" v="715" actId="552"/>
          <ac:picMkLst>
            <pc:docMk/>
            <pc:sldMk cId="537669505" sldId="261"/>
            <ac:picMk id="1026" creationId="{9C9C2AE1-228F-5147-EB88-4ACF247305F7}"/>
          </ac:picMkLst>
        </pc:picChg>
        <pc:picChg chg="add mod">
          <ac:chgData name="Monica Gruber" userId="957e30bb-d67c-4b9f-bae8-f3b777891a97" providerId="ADAL" clId="{DB6307F9-85D2-49A9-8A48-084C8D211BC6}" dt="2023-08-27T23:36:26.560" v="715" actId="552"/>
          <ac:picMkLst>
            <pc:docMk/>
            <pc:sldMk cId="537669505" sldId="261"/>
            <ac:picMk id="1028" creationId="{42FA4FEE-212B-101B-8EE4-A36ECDD3227E}"/>
          </ac:picMkLst>
        </pc:picChg>
        <pc:picChg chg="add mod">
          <ac:chgData name="Monica Gruber" userId="957e30bb-d67c-4b9f-bae8-f3b777891a97" providerId="ADAL" clId="{DB6307F9-85D2-49A9-8A48-084C8D211BC6}" dt="2023-08-27T23:36:40.473" v="716" actId="553"/>
          <ac:picMkLst>
            <pc:docMk/>
            <pc:sldMk cId="537669505" sldId="261"/>
            <ac:picMk id="1030" creationId="{8803DD1D-F028-2C45-06E6-CF995D970FB2}"/>
          </ac:picMkLst>
        </pc:picChg>
        <pc:picChg chg="add mod">
          <ac:chgData name="Monica Gruber" userId="957e30bb-d67c-4b9f-bae8-f3b777891a97" providerId="ADAL" clId="{DB6307F9-85D2-49A9-8A48-084C8D211BC6}" dt="2023-08-27T23:36:40.473" v="716" actId="553"/>
          <ac:picMkLst>
            <pc:docMk/>
            <pc:sldMk cId="537669505" sldId="261"/>
            <ac:picMk id="1032" creationId="{7009AAF4-78C0-46A3-236A-68DD6D6ED814}"/>
          </ac:picMkLst>
        </pc:picChg>
      </pc:sldChg>
      <pc:sldChg chg="addSp delSp modSp mod">
        <pc:chgData name="Monica Gruber" userId="957e30bb-d67c-4b9f-bae8-f3b777891a97" providerId="ADAL" clId="{DB6307F9-85D2-49A9-8A48-084C8D211BC6}" dt="2023-08-28T01:44:31.169" v="781" actId="20577"/>
        <pc:sldMkLst>
          <pc:docMk/>
          <pc:sldMk cId="3161847490" sldId="262"/>
        </pc:sldMkLst>
        <pc:spChg chg="mod">
          <ac:chgData name="Monica Gruber" userId="957e30bb-d67c-4b9f-bae8-f3b777891a97" providerId="ADAL" clId="{DB6307F9-85D2-49A9-8A48-084C8D211BC6}" dt="2023-08-25T05:05:54.240" v="91" actId="20577"/>
          <ac:spMkLst>
            <pc:docMk/>
            <pc:sldMk cId="3161847490" sldId="262"/>
            <ac:spMk id="25" creationId="{467E2EBD-18B2-6E86-7CF1-1C6725900607}"/>
          </ac:spMkLst>
        </pc:spChg>
        <pc:spChg chg="mod">
          <ac:chgData name="Monica Gruber" userId="957e30bb-d67c-4b9f-bae8-f3b777891a97" providerId="ADAL" clId="{DB6307F9-85D2-49A9-8A48-084C8D211BC6}" dt="2023-08-28T01:44:11.384" v="776" actId="21"/>
          <ac:spMkLst>
            <pc:docMk/>
            <pc:sldMk cId="3161847490" sldId="262"/>
            <ac:spMk id="36" creationId="{26025BF6-D611-11F2-5B66-463838E48CF9}"/>
          </ac:spMkLst>
        </pc:spChg>
        <pc:spChg chg="mod">
          <ac:chgData name="Monica Gruber" userId="957e30bb-d67c-4b9f-bae8-f3b777891a97" providerId="ADAL" clId="{DB6307F9-85D2-49A9-8A48-084C8D211BC6}" dt="2023-08-28T01:44:31.169" v="781" actId="20577"/>
          <ac:spMkLst>
            <pc:docMk/>
            <pc:sldMk cId="3161847490" sldId="262"/>
            <ac:spMk id="38" creationId="{0D5C71A0-F71D-8A8B-1CD3-BE030FE21335}"/>
          </ac:spMkLst>
        </pc:spChg>
        <pc:spChg chg="mod">
          <ac:chgData name="Monica Gruber" userId="957e30bb-d67c-4b9f-bae8-f3b777891a97" providerId="ADAL" clId="{DB6307F9-85D2-49A9-8A48-084C8D211BC6}" dt="2023-08-25T05:10:07.345" v="149" actId="20577"/>
          <ac:spMkLst>
            <pc:docMk/>
            <pc:sldMk cId="3161847490" sldId="262"/>
            <ac:spMk id="39" creationId="{F7D66243-6A82-9FB6-6839-34E6E85879EE}"/>
          </ac:spMkLst>
        </pc:spChg>
        <pc:spChg chg="mod">
          <ac:chgData name="Monica Gruber" userId="957e30bb-d67c-4b9f-bae8-f3b777891a97" providerId="ADAL" clId="{DB6307F9-85D2-49A9-8A48-084C8D211BC6}" dt="2023-08-25T05:05:55.246" v="92" actId="20577"/>
          <ac:spMkLst>
            <pc:docMk/>
            <pc:sldMk cId="3161847490" sldId="262"/>
            <ac:spMk id="40" creationId="{AE81F383-1BCE-8766-6E0F-183AF4B37553}"/>
          </ac:spMkLst>
        </pc:spChg>
        <pc:spChg chg="mod">
          <ac:chgData name="Monica Gruber" userId="957e30bb-d67c-4b9f-bae8-f3b777891a97" providerId="ADAL" clId="{DB6307F9-85D2-49A9-8A48-084C8D211BC6}" dt="2023-08-27T23:16:53.247" v="217" actId="14100"/>
          <ac:spMkLst>
            <pc:docMk/>
            <pc:sldMk cId="3161847490" sldId="262"/>
            <ac:spMk id="42" creationId="{D1DA9809-F721-716A-24F6-CBB97E682DAB}"/>
          </ac:spMkLst>
        </pc:spChg>
        <pc:spChg chg="mod">
          <ac:chgData name="Monica Gruber" userId="957e30bb-d67c-4b9f-bae8-f3b777891a97" providerId="ADAL" clId="{DB6307F9-85D2-49A9-8A48-084C8D211BC6}" dt="2023-08-25T05:06:01.048" v="93" actId="20577"/>
          <ac:spMkLst>
            <pc:docMk/>
            <pc:sldMk cId="3161847490" sldId="262"/>
            <ac:spMk id="44" creationId="{A522EBC0-B324-E4D3-52AA-5B8637F15644}"/>
          </ac:spMkLst>
        </pc:spChg>
        <pc:spChg chg="mod">
          <ac:chgData name="Monica Gruber" userId="957e30bb-d67c-4b9f-bae8-f3b777891a97" providerId="ADAL" clId="{DB6307F9-85D2-49A9-8A48-084C8D211BC6}" dt="2023-08-27T23:37:48.886" v="775" actId="20577"/>
          <ac:spMkLst>
            <pc:docMk/>
            <pc:sldMk cId="3161847490" sldId="262"/>
            <ac:spMk id="54" creationId="{5403EBF5-0C23-9963-3CF5-81D39B2D93FD}"/>
          </ac:spMkLst>
        </pc:spChg>
        <pc:grpChg chg="mod">
          <ac:chgData name="Monica Gruber" userId="957e30bb-d67c-4b9f-bae8-f3b777891a97" providerId="ADAL" clId="{DB6307F9-85D2-49A9-8A48-084C8D211BC6}" dt="2023-08-25T05:10:55.669" v="168" actId="1038"/>
          <ac:grpSpMkLst>
            <pc:docMk/>
            <pc:sldMk cId="3161847490" sldId="262"/>
            <ac:grpSpMk id="2" creationId="{2ED9FD65-1C20-5AE0-B260-B4CA364B4B2F}"/>
          </ac:grpSpMkLst>
        </pc:grpChg>
        <pc:grpChg chg="mod">
          <ac:chgData name="Monica Gruber" userId="957e30bb-d67c-4b9f-bae8-f3b777891a97" providerId="ADAL" clId="{DB6307F9-85D2-49A9-8A48-084C8D211BC6}" dt="2023-08-25T05:11:02.100" v="170" actId="1038"/>
          <ac:grpSpMkLst>
            <pc:docMk/>
            <pc:sldMk cId="3161847490" sldId="262"/>
            <ac:grpSpMk id="12" creationId="{107D13B0-A9B8-C4FE-7130-EC5530F1FBBF}"/>
          </ac:grpSpMkLst>
        </pc:grpChg>
        <pc:grpChg chg="mod">
          <ac:chgData name="Monica Gruber" userId="957e30bb-d67c-4b9f-bae8-f3b777891a97" providerId="ADAL" clId="{DB6307F9-85D2-49A9-8A48-084C8D211BC6}" dt="2023-08-25T05:10:50.453" v="163" actId="1038"/>
          <ac:grpSpMkLst>
            <pc:docMk/>
            <pc:sldMk cId="3161847490" sldId="262"/>
            <ac:grpSpMk id="22" creationId="{FCFA65DD-58FF-D8EA-70D4-8AF309554CD5}"/>
          </ac:grpSpMkLst>
        </pc:grpChg>
        <pc:grpChg chg="mod">
          <ac:chgData name="Monica Gruber" userId="957e30bb-d67c-4b9f-bae8-f3b777891a97" providerId="ADAL" clId="{DB6307F9-85D2-49A9-8A48-084C8D211BC6}" dt="2023-08-25T05:10:46" v="158" actId="1036"/>
          <ac:grpSpMkLst>
            <pc:docMk/>
            <pc:sldMk cId="3161847490" sldId="262"/>
            <ac:grpSpMk id="37" creationId="{33552C8B-0B00-94FE-4534-4F5A501121E0}"/>
          </ac:grpSpMkLst>
        </pc:grpChg>
        <pc:picChg chg="mod">
          <ac:chgData name="Monica Gruber" userId="957e30bb-d67c-4b9f-bae8-f3b777891a97" providerId="ADAL" clId="{DB6307F9-85D2-49A9-8A48-084C8D211BC6}" dt="2023-08-25T05:16:38.901" v="190" actId="408"/>
          <ac:picMkLst>
            <pc:docMk/>
            <pc:sldMk cId="3161847490" sldId="262"/>
            <ac:picMk id="3" creationId="{688B6833-AA35-5C82-C37F-9CEFD74DD422}"/>
          </ac:picMkLst>
        </pc:picChg>
        <pc:picChg chg="del">
          <ac:chgData name="Monica Gruber" userId="957e30bb-d67c-4b9f-bae8-f3b777891a97" providerId="ADAL" clId="{DB6307F9-85D2-49A9-8A48-084C8D211BC6}" dt="2023-08-25T05:06:21.705" v="97" actId="478"/>
          <ac:picMkLst>
            <pc:docMk/>
            <pc:sldMk cId="3161847490" sldId="262"/>
            <ac:picMk id="4" creationId="{E6E4AD7B-3857-58F5-0D95-0E34DB54E33D}"/>
          </ac:picMkLst>
        </pc:picChg>
        <pc:picChg chg="mod">
          <ac:chgData name="Monica Gruber" userId="957e30bb-d67c-4b9f-bae8-f3b777891a97" providerId="ADAL" clId="{DB6307F9-85D2-49A9-8A48-084C8D211BC6}" dt="2023-08-25T05:16:38.901" v="190" actId="408"/>
          <ac:picMkLst>
            <pc:docMk/>
            <pc:sldMk cId="3161847490" sldId="262"/>
            <ac:picMk id="5" creationId="{0BBC6888-86D6-4796-4E4F-10F286B920DE}"/>
          </ac:picMkLst>
        </pc:picChg>
        <pc:picChg chg="mod ord">
          <ac:chgData name="Monica Gruber" userId="957e30bb-d67c-4b9f-bae8-f3b777891a97" providerId="ADAL" clId="{DB6307F9-85D2-49A9-8A48-084C8D211BC6}" dt="2023-08-27T23:31:35.704" v="454" actId="167"/>
          <ac:picMkLst>
            <pc:docMk/>
            <pc:sldMk cId="3161847490" sldId="262"/>
            <ac:picMk id="6" creationId="{9E353A51-156D-C74E-1CD2-A5F57C8E4DC0}"/>
          </ac:picMkLst>
        </pc:picChg>
        <pc:picChg chg="del">
          <ac:chgData name="Monica Gruber" userId="957e30bb-d67c-4b9f-bae8-f3b777891a97" providerId="ADAL" clId="{DB6307F9-85D2-49A9-8A48-084C8D211BC6}" dt="2023-08-25T05:06:20.050" v="96" actId="478"/>
          <ac:picMkLst>
            <pc:docMk/>
            <pc:sldMk cId="3161847490" sldId="262"/>
            <ac:picMk id="8" creationId="{4C0CC6D5-99E0-83A4-E361-8E2195B13016}"/>
          </ac:picMkLst>
        </pc:picChg>
        <pc:picChg chg="mod">
          <ac:chgData name="Monica Gruber" userId="957e30bb-d67c-4b9f-bae8-f3b777891a97" providerId="ADAL" clId="{DB6307F9-85D2-49A9-8A48-084C8D211BC6}" dt="2023-08-25T05:16:38.901" v="190" actId="408"/>
          <ac:picMkLst>
            <pc:docMk/>
            <pc:sldMk cId="3161847490" sldId="262"/>
            <ac:picMk id="10" creationId="{16B55449-91BA-294E-E96C-BB451C67A8FE}"/>
          </ac:picMkLst>
        </pc:picChg>
        <pc:picChg chg="add mod">
          <ac:chgData name="Monica Gruber" userId="957e30bb-d67c-4b9f-bae8-f3b777891a97" providerId="ADAL" clId="{DB6307F9-85D2-49A9-8A48-084C8D211BC6}" dt="2023-08-25T05:16:38.901" v="190" actId="408"/>
          <ac:picMkLst>
            <pc:docMk/>
            <pc:sldMk cId="3161847490" sldId="262"/>
            <ac:picMk id="1026" creationId="{D827371B-A656-C51C-8CA7-8208A9F30434}"/>
          </ac:picMkLst>
        </pc:picChg>
        <pc:picChg chg="add mod">
          <ac:chgData name="Monica Gruber" userId="957e30bb-d67c-4b9f-bae8-f3b777891a97" providerId="ADAL" clId="{DB6307F9-85D2-49A9-8A48-084C8D211BC6}" dt="2023-08-25T05:16:38.901" v="190" actId="408"/>
          <ac:picMkLst>
            <pc:docMk/>
            <pc:sldMk cId="3161847490" sldId="262"/>
            <ac:picMk id="1028" creationId="{1C079F68-91E9-78F7-F718-904DBCA25AC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28/08/2023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9623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28/08/2023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724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28/08/2023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7951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28/08/2023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388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28/08/2023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2833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28/08/2023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4878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28/08/2023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34264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28/08/2023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82162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28/08/2023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715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28/08/2023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8266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28/08/2023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3380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005EC-A9F8-4530-8A8E-15F90C134277}" type="datetimeFigureOut">
              <a:rPr lang="en-NZ" smtClean="0"/>
              <a:t>28/08/2023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2241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3" Type="http://schemas.openxmlformats.org/officeDocument/2006/relationships/hyperlink" Target="https://entnemdept.ufl.edu/creatures/field/fall_armyworm.htm" TargetMode="External"/><Relationship Id="rId7" Type="http://schemas.openxmlformats.org/officeDocument/2006/relationships/image" Target="../media/image8.jpeg"/><Relationship Id="rId12" Type="http://schemas.openxmlformats.org/officeDocument/2006/relationships/image" Target="../media/image13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mpi.govt.nz/biosecurity/major-pest-and-disease-threats/fall-armyworm/" TargetMode="External"/><Relationship Id="rId11" Type="http://schemas.openxmlformats.org/officeDocument/2006/relationships/image" Target="../media/image12.emf"/><Relationship Id="rId5" Type="http://schemas.openxmlformats.org/officeDocument/2006/relationships/hyperlink" Target="https://doi.org/10.1079/cabicompendium.29810" TargetMode="External"/><Relationship Id="rId15" Type="http://schemas.openxmlformats.org/officeDocument/2006/relationships/image" Target="../media/image16.png"/><Relationship Id="rId10" Type="http://schemas.openxmlformats.org/officeDocument/2006/relationships/image" Target="../media/image11.emf"/><Relationship Id="rId4" Type="http://schemas.openxmlformats.org/officeDocument/2006/relationships/hyperlink" Target="https://kentuckypestnews.wordpress.com/2021/09/07/an-overview-on-development-times-for-fall-armyworm/" TargetMode="External"/><Relationship Id="rId9" Type="http://schemas.openxmlformats.org/officeDocument/2006/relationships/image" Target="../media/image10.tif"/><Relationship Id="rId1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30EBD1E-DF4D-0BBD-4F8A-8F51C277E561}"/>
              </a:ext>
            </a:extLst>
          </p:cNvPr>
          <p:cNvSpPr/>
          <p:nvPr/>
        </p:nvSpPr>
        <p:spPr>
          <a:xfrm>
            <a:off x="-2" y="1440032"/>
            <a:ext cx="6857999" cy="5359400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1C351D-62E5-204F-D299-9C93A227E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4123"/>
            <a:ext cx="6857999" cy="1052993"/>
          </a:xfrm>
          <a:solidFill>
            <a:srgbClr val="18434D"/>
          </a:solidFill>
          <a:ln>
            <a:noFill/>
          </a:ln>
        </p:spPr>
        <p:txBody>
          <a:bodyPr anchor="ctr"/>
          <a:lstStyle/>
          <a:p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Fall Armyworm (FAW)</a:t>
            </a:r>
            <a:b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NZ" sz="1600" b="1" i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Spodoptera </a:t>
            </a:r>
            <a:r>
              <a:rPr lang="en-NZ" sz="1600" b="1" i="1" dirty="0" err="1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frugiperda</a:t>
            </a:r>
            <a:endParaRPr lang="en-NZ" b="1" dirty="0">
              <a:solidFill>
                <a:srgbClr val="E2C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05356-25F6-D909-CAD3-FBECBAFB7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547" y="4255676"/>
            <a:ext cx="6528338" cy="245651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complete its lifecycle in as little as 20 days, depending on the temperature. This allows it to produce multiple generations per year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Females can lay up to 1,000 eggs. Even a small infestation can quickly spiral out of control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larvae are the most destructive stage of the fall armyworm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Larvae are green or brown with three white stripes along their backs. They have a pale, upside-down Y-shaped marking on their head (see image, top right)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larvae feed on leaves, stems, and cobs of corn. They can skeletonize leaves or completely defoliate plants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severe cases, the fall armyworm can destroy entire crops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is making it easier for FAW to survive and spread. The pest is now able to overwinter in areas that were previously too cold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12B0C-6C09-B5F5-6D04-6D2004D8F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" y="6662750"/>
            <a:ext cx="6858000" cy="457193"/>
          </a:xfrm>
          <a:solidFill>
            <a:srgbClr val="31869A"/>
          </a:solidFill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PATHWAYS     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shipping containers      </a:t>
            </a:r>
            <a:r>
              <a:rPr lang="en-NZ" sz="1200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windborne dispersal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F3C53D4-532F-B7A8-8085-4373C5DAF3FE}"/>
              </a:ext>
            </a:extLst>
          </p:cNvPr>
          <p:cNvSpPr txBox="1">
            <a:spLocks/>
          </p:cNvSpPr>
          <p:nvPr/>
        </p:nvSpPr>
        <p:spPr>
          <a:xfrm>
            <a:off x="-1" y="982839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C884B9-2B98-0ADD-B8D3-C977E4188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" t="2760" r="9587" b="635"/>
          <a:stretch/>
        </p:blipFill>
        <p:spPr>
          <a:xfrm>
            <a:off x="149860" y="6575057"/>
            <a:ext cx="613409" cy="632577"/>
          </a:xfrm>
          <a:prstGeom prst="flowChartConnector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8BFE1B-E9FE-ACA9-8115-080A624C9023}"/>
              </a:ext>
            </a:extLst>
          </p:cNvPr>
          <p:cNvSpPr/>
          <p:nvPr/>
        </p:nvSpPr>
        <p:spPr>
          <a:xfrm>
            <a:off x="178547" y="7270097"/>
            <a:ext cx="1497853" cy="1792287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Introduced</a:t>
            </a: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</a:t>
            </a: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 not </a:t>
            </a: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EE49D9-8227-294F-9599-708F1773F337}"/>
              </a:ext>
            </a:extLst>
          </p:cNvPr>
          <p:cNvSpPr/>
          <p:nvPr/>
        </p:nvSpPr>
        <p:spPr>
          <a:xfrm>
            <a:off x="1003300" y="7392663"/>
            <a:ext cx="571500" cy="330200"/>
          </a:xfrm>
          <a:prstGeom prst="rect">
            <a:avLst/>
          </a:prstGeom>
          <a:solidFill>
            <a:srgbClr val="D86E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361C71-ECB1-24B6-F51E-3E30ACBB93F5}"/>
              </a:ext>
            </a:extLst>
          </p:cNvPr>
          <p:cNvSpPr/>
          <p:nvPr/>
        </p:nvSpPr>
        <p:spPr>
          <a:xfrm>
            <a:off x="1003300" y="8045643"/>
            <a:ext cx="571500" cy="330200"/>
          </a:xfrm>
          <a:prstGeom prst="rect">
            <a:avLst/>
          </a:prstGeom>
          <a:solidFill>
            <a:srgbClr val="55A5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27B8C9-FFEC-69F5-08FF-FC5D1E3466F6}"/>
              </a:ext>
            </a:extLst>
          </p:cNvPr>
          <p:cNvSpPr/>
          <p:nvPr/>
        </p:nvSpPr>
        <p:spPr>
          <a:xfrm>
            <a:off x="1003300" y="8633754"/>
            <a:ext cx="571500" cy="330200"/>
          </a:xfrm>
          <a:prstGeom prst="rect">
            <a:avLst/>
          </a:prstGeom>
          <a:solidFill>
            <a:srgbClr val="8C9A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B489AC-AEAD-2AF3-502D-0E7CB197C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77" y="7242614"/>
            <a:ext cx="4598607" cy="23912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CF8132-74AA-3051-46AF-FB1DF87695CF}"/>
              </a:ext>
            </a:extLst>
          </p:cNvPr>
          <p:cNvSpPr txBox="1"/>
          <p:nvPr/>
        </p:nvSpPr>
        <p:spPr>
          <a:xfrm>
            <a:off x="4532693" y="1527725"/>
            <a:ext cx="2174191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armyworm (FAW) is a major agricultural pest that can cause significant damage to crops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Feeds on a wide variety of crops, including maize, rice, sugarcane, and vegetables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is a strong flier and can disperse long distances (up to 100km/night)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four distinct life stages: egg, larva, pupa, and adult, as shown on the left (clockwise from top left)</a:t>
            </a:r>
          </a:p>
        </p:txBody>
      </p:sp>
      <p:pic>
        <p:nvPicPr>
          <p:cNvPr id="1026" name="Picture 2" descr="Egg mass of the fall armyworm, Spodoptera frugiperda (J.E. Smith).">
            <a:extLst>
              <a:ext uri="{FF2B5EF4-FFF2-40B4-BE49-F238E27FC236}">
                <a16:creationId xmlns:a16="http://schemas.microsoft.com/office/drawing/2014/main" id="{9C9C2AE1-228F-5147-EB88-4ACF24730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12" y="1598441"/>
            <a:ext cx="210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ypical adult male fall armyworm, Spodoptera frugiperda (J.E. Smith).">
            <a:extLst>
              <a:ext uri="{FF2B5EF4-FFF2-40B4-BE49-F238E27FC236}">
                <a16:creationId xmlns:a16="http://schemas.microsoft.com/office/drawing/2014/main" id="{42FA4FEE-212B-101B-8EE4-A36ECDD32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12" y="2946134"/>
            <a:ext cx="210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ad capsule of fall armyworm, Spodoptera frugiperda (J.E. Smith) showing light-colored inverted &quot;Y&quot; on front of head">
            <a:extLst>
              <a:ext uri="{FF2B5EF4-FFF2-40B4-BE49-F238E27FC236}">
                <a16:creationId xmlns:a16="http://schemas.microsoft.com/office/drawing/2014/main" id="{8803DD1D-F028-2C45-06E6-CF995D970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03" y="1598441"/>
            <a:ext cx="210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009AAF4-78C0-46A3-236A-68DD6D6ED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12210" r="11200" b="16774"/>
          <a:stretch/>
        </p:blipFill>
        <p:spPr bwMode="auto">
          <a:xfrm>
            <a:off x="2353803" y="2946134"/>
            <a:ext cx="210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669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9E353A51-156D-C74E-1CD2-A5F57C8E4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31" y="9003601"/>
            <a:ext cx="898276" cy="89827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67E2EBD-18B2-6E86-7CF1-1C6725900607}"/>
              </a:ext>
            </a:extLst>
          </p:cNvPr>
          <p:cNvSpPr/>
          <p:nvPr/>
        </p:nvSpPr>
        <p:spPr>
          <a:xfrm>
            <a:off x="3467971" y="2291373"/>
            <a:ext cx="1596980" cy="2132750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direct impacts reported but likely flow-on impacts from damage to plants and environment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EC4E14F-3B6E-18F3-3F58-3CF0FF341EB7}"/>
              </a:ext>
            </a:extLst>
          </p:cNvPr>
          <p:cNvSpPr txBox="1">
            <a:spLocks/>
          </p:cNvSpPr>
          <p:nvPr/>
        </p:nvSpPr>
        <p:spPr>
          <a:xfrm>
            <a:off x="-1" y="5815154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NOTES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3E9C069-D165-2BB0-E11F-44A71573A9DF}"/>
              </a:ext>
            </a:extLst>
          </p:cNvPr>
          <p:cNvSpPr txBox="1">
            <a:spLocks/>
          </p:cNvSpPr>
          <p:nvPr/>
        </p:nvSpPr>
        <p:spPr>
          <a:xfrm>
            <a:off x="-1704" y="4527997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6A913F0-FC65-34F3-A0E3-FD5D1E165333}"/>
              </a:ext>
            </a:extLst>
          </p:cNvPr>
          <p:cNvSpPr txBox="1">
            <a:spLocks/>
          </p:cNvSpPr>
          <p:nvPr/>
        </p:nvSpPr>
        <p:spPr>
          <a:xfrm>
            <a:off x="-3826" y="7423747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SOURCES </a:t>
            </a:r>
            <a:r>
              <a:rPr lang="en-NZ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(click links for more)</a:t>
            </a:r>
            <a:endParaRPr lang="en-NZ" sz="2000" dirty="0">
              <a:solidFill>
                <a:srgbClr val="C4E0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5403EBF5-0C23-9963-3CF5-81D39B2D93FD}"/>
              </a:ext>
            </a:extLst>
          </p:cNvPr>
          <p:cNvSpPr txBox="1">
            <a:spLocks/>
          </p:cNvSpPr>
          <p:nvPr/>
        </p:nvSpPr>
        <p:spPr>
          <a:xfrm>
            <a:off x="-17587" y="7932646"/>
            <a:ext cx="6844239" cy="12144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	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US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</a:t>
            </a:r>
            <a:r>
              <a:rPr lang="en-US" sz="1050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Castner</a:t>
            </a:r>
            <a:r>
              <a:rPr lang="en-US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(top left), © Lyle J. Buss (top right, bottom left), all </a:t>
            </a:r>
            <a:r>
              <a:rPr lang="en-US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University of Florida</a:t>
            </a:r>
            <a:endParaRPr lang="en-US" sz="1050" dirty="0">
              <a:solidFill>
                <a:srgbClr val="2C4F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>
              <a:lnSpc>
                <a:spcPct val="100000"/>
              </a:lnSpc>
              <a:spcBef>
                <a:spcPts val="0"/>
              </a:spcBef>
              <a:tabLst>
                <a:tab pos="864000" algn="l"/>
              </a:tabLst>
            </a:pP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© Jim Kalisch, 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University of Nebraska-Lincoln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(bottom right)</a:t>
            </a:r>
          </a:p>
          <a:p>
            <a:pPr marL="216000">
              <a:lnSpc>
                <a:spcPct val="100000"/>
              </a:lnSpc>
              <a:spcBef>
                <a:spcPts val="6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and map 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CABI. (2023). Fall armyworm. CABI Compendium: Crop Protection. 			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https://doi.org/10.1079/cabicompendium.29810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216000">
              <a:lnSpc>
                <a:spcPct val="100000"/>
              </a:lnSpc>
              <a:spcBef>
                <a:spcPts val="0"/>
              </a:spcBef>
              <a:tabLst>
                <a:tab pos="864000" algn="l"/>
              </a:tabLst>
            </a:pP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Ministry for Primary Industries. (2023). Fall armyworm. Biosecurity New Zealand. 	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https://www.mpi.govt.nz/biosecurity/major-pest-and-disease-threats/fall-armyworm/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16000">
              <a:lnSpc>
                <a:spcPct val="100000"/>
              </a:lnSpc>
              <a:spcBef>
                <a:spcPts val="1800"/>
              </a:spcBef>
              <a:tabLst>
                <a:tab pos="864000" algn="l"/>
              </a:tabLst>
            </a:pPr>
            <a:endParaRPr lang="en-NZ" sz="1050" dirty="0">
              <a:solidFill>
                <a:srgbClr val="2C4F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025BF6-D611-11F2-5B66-463838E48CF9}"/>
              </a:ext>
            </a:extLst>
          </p:cNvPr>
          <p:cNvSpPr/>
          <p:nvPr/>
        </p:nvSpPr>
        <p:spPr>
          <a:xfrm>
            <a:off x="1793049" y="2303963"/>
            <a:ext cx="1596980" cy="2132750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 losses can lead to food insecurity, especially in developing countries, which can lead to a range of health impacts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D5C71A0-F71D-8A8B-1CD3-BE030FE21335}"/>
              </a:ext>
            </a:extLst>
          </p:cNvPr>
          <p:cNvSpPr/>
          <p:nvPr/>
        </p:nvSpPr>
        <p:spPr>
          <a:xfrm>
            <a:off x="118127" y="2303963"/>
            <a:ext cx="1596980" cy="2132750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FAW can disrupt  pollination of a wide range of plants</a:t>
            </a: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FAW can indirectly spread diseases by carrying and transmitting viruses and parasites to </a:t>
            </a:r>
            <a:r>
              <a:rPr lang="en-NZ" sz="105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insects</a:t>
            </a:r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E81F383-1BCE-8766-6E0F-183AF4B37553}"/>
              </a:ext>
            </a:extLst>
          </p:cNvPr>
          <p:cNvSpPr/>
          <p:nvPr/>
        </p:nvSpPr>
        <p:spPr>
          <a:xfrm>
            <a:off x="5142894" y="2303963"/>
            <a:ext cx="1596980" cy="2132750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 losses can be as high as 40%. In Africa  FAW has cost the continent an estimated $9.4 billion in economic losses, affected food security of 30 million people. In 2019, FAW caused an estimated $3.6 billion in crop losses in Asia</a:t>
            </a:r>
          </a:p>
        </p:txBody>
      </p:sp>
      <p:sp>
        <p:nvSpPr>
          <p:cNvPr id="42" name="Text Placeholder 26">
            <a:extLst>
              <a:ext uri="{FF2B5EF4-FFF2-40B4-BE49-F238E27FC236}">
                <a16:creationId xmlns:a16="http://schemas.microsoft.com/office/drawing/2014/main" id="{D1DA9809-F721-716A-24F6-CBB97E682DAB}"/>
              </a:ext>
            </a:extLst>
          </p:cNvPr>
          <p:cNvSpPr txBox="1">
            <a:spLocks/>
          </p:cNvSpPr>
          <p:nvPr/>
        </p:nvSpPr>
        <p:spPr>
          <a:xfrm>
            <a:off x="237995" y="6343896"/>
            <a:ext cx="6588657" cy="1052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864000" algn="l"/>
              </a:tabLst>
            </a:pP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other look-alike species that can be confused with the fall armyworm. These include </a:t>
            </a:r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yellow-striped armyworm (</a:t>
            </a:r>
            <a:r>
              <a:rPr lang="en-NZ" sz="1050" i="1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Spodoptera </a:t>
            </a:r>
            <a:r>
              <a:rPr lang="en-NZ" sz="1050" i="1" dirty="0" err="1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ornithogalli</a:t>
            </a:r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the southern armyworm (</a:t>
            </a:r>
            <a:r>
              <a:rPr lang="en-NZ" sz="1050" i="1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Spodoptera </a:t>
            </a:r>
            <a:r>
              <a:rPr lang="en-NZ" sz="1050" i="1" dirty="0" err="1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eridania</a:t>
            </a:r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the variable armyworm (</a:t>
            </a:r>
            <a:r>
              <a:rPr lang="en-NZ" sz="1050" i="1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Spodoptera </a:t>
            </a:r>
            <a:r>
              <a:rPr lang="en-NZ" sz="1050" i="1" dirty="0" err="1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exempta</a:t>
            </a:r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the corn earworm (</a:t>
            </a:r>
            <a:r>
              <a:rPr lang="en-NZ" sz="1050" i="1" dirty="0" err="1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Helicoverpa</a:t>
            </a:r>
            <a:r>
              <a:rPr lang="en-NZ" sz="1050" i="1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sz="1050" i="1" dirty="0" err="1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zea</a:t>
            </a:r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864000" algn="l"/>
              </a:tabLst>
            </a:pPr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FAW is a very adaptable insect and can survive in a wide range of climates. This makes it difficult to control and is likely to continue to spread to new areas</a:t>
            </a:r>
            <a:endParaRPr lang="en-NZ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>
              <a:lnSpc>
                <a:spcPct val="100000"/>
              </a:lnSpc>
              <a:spcBef>
                <a:spcPts val="1200"/>
              </a:spcBef>
            </a:pPr>
            <a:endParaRPr lang="en-NZ" i="1" dirty="0">
              <a:solidFill>
                <a:srgbClr val="2C4F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Placeholder 26">
            <a:extLst>
              <a:ext uri="{FF2B5EF4-FFF2-40B4-BE49-F238E27FC236}">
                <a16:creationId xmlns:a16="http://schemas.microsoft.com/office/drawing/2014/main" id="{A522EBC0-B324-E4D3-52AA-5B8637F15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5051720"/>
            <a:ext cx="6867935" cy="1052993"/>
          </a:xfrm>
        </p:spPr>
        <p:txBody>
          <a:bodyPr numCol="1">
            <a:noAutofit/>
          </a:bodyPr>
          <a:lstStyle/>
          <a:p>
            <a:pPr marL="216000">
              <a:lnSpc>
                <a:spcPct val="100000"/>
              </a:lnSpc>
              <a:spcBef>
                <a:spcPts val="6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 range 	</a:t>
            </a:r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pest is native to the Americas, from the southern United States to Argentina</a:t>
            </a:r>
          </a:p>
          <a:p>
            <a:pPr marL="216000">
              <a:lnSpc>
                <a:spcPct val="100000"/>
              </a:lnSpc>
              <a:spcBef>
                <a:spcPts val="6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Introduced range	</a:t>
            </a:r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first detected in Africa in 2016 and has since spread to over 70 countries, including 		many in the Asia, Oceania, and Europe regions.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F7D66243-6A82-9FB6-6839-34E6E85879EE}"/>
              </a:ext>
            </a:extLst>
          </p:cNvPr>
          <p:cNvSpPr txBox="1">
            <a:spLocks/>
          </p:cNvSpPr>
          <p:nvPr/>
        </p:nvSpPr>
        <p:spPr>
          <a:xfrm>
            <a:off x="-2" y="4123"/>
            <a:ext cx="6857999" cy="1052993"/>
          </a:xfrm>
          <a:prstGeom prst="rect">
            <a:avLst/>
          </a:prstGeom>
          <a:solidFill>
            <a:srgbClr val="18434D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Fall Armyworm (FAW)</a:t>
            </a:r>
            <a:b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NZ" sz="1600" b="1" i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Spodoptera </a:t>
            </a:r>
            <a:r>
              <a:rPr lang="en-NZ" sz="1600" b="1" i="1" dirty="0" err="1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frugiperda</a:t>
            </a:r>
            <a:endParaRPr lang="en-NZ" b="1" dirty="0">
              <a:solidFill>
                <a:srgbClr val="E2C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F62B84C-CD2C-3B83-1382-C57362EC07D8}"/>
              </a:ext>
            </a:extLst>
          </p:cNvPr>
          <p:cNvSpPr txBox="1">
            <a:spLocks/>
          </p:cNvSpPr>
          <p:nvPr/>
        </p:nvSpPr>
        <p:spPr>
          <a:xfrm>
            <a:off x="-1" y="982839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</a:t>
            </a:r>
          </a:p>
        </p:txBody>
      </p:sp>
      <p:pic>
        <p:nvPicPr>
          <p:cNvPr id="3" name="Content Placeholder 36" descr="Logo&#10;&#10;Description automatically generated">
            <a:extLst>
              <a:ext uri="{FF2B5EF4-FFF2-40B4-BE49-F238E27FC236}">
                <a16:creationId xmlns:a16="http://schemas.microsoft.com/office/drawing/2014/main" id="{688B6833-AA35-5C82-C37F-9CEFD74DD4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6" y="9199974"/>
            <a:ext cx="1461979" cy="60150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BBC6888-86D6-4796-4E4F-10F286B920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63" y="9090703"/>
            <a:ext cx="681339" cy="675540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16B55449-91BA-294E-E96C-BB451C67A8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11"/>
          <a:stretch/>
        </p:blipFill>
        <p:spPr>
          <a:xfrm>
            <a:off x="3295558" y="9247257"/>
            <a:ext cx="1115881" cy="41096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ED9FD65-1C20-5AE0-B260-B4CA364B4B2F}"/>
              </a:ext>
            </a:extLst>
          </p:cNvPr>
          <p:cNvGrpSpPr/>
          <p:nvPr/>
        </p:nvGrpSpPr>
        <p:grpSpPr>
          <a:xfrm>
            <a:off x="3541261" y="1654121"/>
            <a:ext cx="1390496" cy="510803"/>
            <a:chOff x="3528718" y="2217447"/>
            <a:chExt cx="1390496" cy="5108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E80AFA7-9ADE-4B34-8DA5-5694E81BB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28718" y="2219535"/>
              <a:ext cx="618186" cy="508715"/>
            </a:xfrm>
            <a:prstGeom prst="rect">
              <a:avLst/>
            </a:prstGeom>
          </p:spPr>
        </p:pic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4360CBD3-F068-CF28-8DE1-8A83066C4E77}"/>
                </a:ext>
              </a:extLst>
            </p:cNvPr>
            <p:cNvSpPr txBox="1">
              <a:spLocks/>
            </p:cNvSpPr>
            <p:nvPr/>
          </p:nvSpPr>
          <p:spPr>
            <a:xfrm>
              <a:off x="4097036" y="2217447"/>
              <a:ext cx="82217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Society &amp;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Culture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7D13B0-A9B8-C4FE-7130-EC5530F1FBBF}"/>
              </a:ext>
            </a:extLst>
          </p:cNvPr>
          <p:cNvGrpSpPr/>
          <p:nvPr/>
        </p:nvGrpSpPr>
        <p:grpSpPr>
          <a:xfrm>
            <a:off x="5280313" y="1656363"/>
            <a:ext cx="1320634" cy="506318"/>
            <a:chOff x="5206898" y="2214176"/>
            <a:chExt cx="1320634" cy="506318"/>
          </a:xfrm>
        </p:grpSpPr>
        <p:sp>
          <p:nvSpPr>
            <p:cNvPr id="14" name="Text Placeholder 3">
              <a:extLst>
                <a:ext uri="{FF2B5EF4-FFF2-40B4-BE49-F238E27FC236}">
                  <a16:creationId xmlns:a16="http://schemas.microsoft.com/office/drawing/2014/main" id="{47F663D0-D44A-22D6-BDBB-FF9B49104D86}"/>
                </a:ext>
              </a:extLst>
            </p:cNvPr>
            <p:cNvSpPr txBox="1">
              <a:spLocks/>
            </p:cNvSpPr>
            <p:nvPr/>
          </p:nvSpPr>
          <p:spPr>
            <a:xfrm>
              <a:off x="5659634" y="2214176"/>
              <a:ext cx="86789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Economy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836AA0-6944-45F6-FA9A-446DB2F4A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06898" y="2224657"/>
              <a:ext cx="540913" cy="49583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FA65DD-58FF-D8EA-70D4-8AF309554CD5}"/>
              </a:ext>
            </a:extLst>
          </p:cNvPr>
          <p:cNvGrpSpPr/>
          <p:nvPr/>
        </p:nvGrpSpPr>
        <p:grpSpPr>
          <a:xfrm>
            <a:off x="1918271" y="1657035"/>
            <a:ext cx="1324991" cy="504974"/>
            <a:chOff x="1877128" y="2203958"/>
            <a:chExt cx="1324991" cy="504974"/>
          </a:xfrm>
        </p:grpSpPr>
        <p:sp>
          <p:nvSpPr>
            <p:cNvPr id="23" name="Text Placeholder 3">
              <a:extLst>
                <a:ext uri="{FF2B5EF4-FFF2-40B4-BE49-F238E27FC236}">
                  <a16:creationId xmlns:a16="http://schemas.microsoft.com/office/drawing/2014/main" id="{7DBBE5B7-AC9A-8766-B8AE-0ED1EC66079C}"/>
                </a:ext>
              </a:extLst>
            </p:cNvPr>
            <p:cNvSpPr txBox="1">
              <a:spLocks/>
            </p:cNvSpPr>
            <p:nvPr/>
          </p:nvSpPr>
          <p:spPr>
            <a:xfrm>
              <a:off x="2372321" y="2203958"/>
              <a:ext cx="82979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80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Health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3CB2A57-FC03-45A0-2388-BB446F84E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77128" y="2219535"/>
              <a:ext cx="566670" cy="48939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3552C8B-0B00-94FE-4534-4F5A501121E0}"/>
              </a:ext>
            </a:extLst>
          </p:cNvPr>
          <p:cNvGrpSpPr/>
          <p:nvPr/>
        </p:nvGrpSpPr>
        <p:grpSpPr>
          <a:xfrm>
            <a:off x="91000" y="1657522"/>
            <a:ext cx="1470840" cy="504000"/>
            <a:chOff x="264887" y="1669554"/>
            <a:chExt cx="1470840" cy="504000"/>
          </a:xfrm>
        </p:grpSpPr>
        <p:sp>
          <p:nvSpPr>
            <p:cNvPr id="41" name="Text Placeholder 3">
              <a:extLst>
                <a:ext uri="{FF2B5EF4-FFF2-40B4-BE49-F238E27FC236}">
                  <a16:creationId xmlns:a16="http://schemas.microsoft.com/office/drawing/2014/main" id="{6DB04A15-C882-C006-3B5B-6BBED0FA2AD9}"/>
                </a:ext>
              </a:extLst>
            </p:cNvPr>
            <p:cNvSpPr txBox="1">
              <a:spLocks/>
            </p:cNvSpPr>
            <p:nvPr/>
          </p:nvSpPr>
          <p:spPr>
            <a:xfrm>
              <a:off x="630298" y="1669554"/>
              <a:ext cx="1105429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80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Environment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F1598B5-E027-5223-1119-7F664A354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3151600" flipH="1">
              <a:off x="422663" y="1613088"/>
              <a:ext cx="210369" cy="525922"/>
            </a:xfrm>
            <a:prstGeom prst="ellipse">
              <a:avLst/>
            </a:prstGeom>
          </p:spPr>
        </p:pic>
      </p:grpSp>
      <p:pic>
        <p:nvPicPr>
          <p:cNvPr id="1026" name="Picture 2" descr="DOC logo. ">
            <a:extLst>
              <a:ext uri="{FF2B5EF4-FFF2-40B4-BE49-F238E27FC236}">
                <a16:creationId xmlns:a16="http://schemas.microsoft.com/office/drawing/2014/main" id="{D827371B-A656-C51C-8CA7-8208A9F30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95" y="9119560"/>
            <a:ext cx="1194188" cy="64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C079F68-91E9-78F7-F718-904DBCA25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537" y="8941776"/>
            <a:ext cx="1126115" cy="93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847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A15BE653C5C64A88B943E631BB533B" ma:contentTypeVersion="17" ma:contentTypeDescription="Create a new document." ma:contentTypeScope="" ma:versionID="bee433b9a4c5d02148e88af0017fedab">
  <xsd:schema xmlns:xsd="http://www.w3.org/2001/XMLSchema" xmlns:xs="http://www.w3.org/2001/XMLSchema" xmlns:p="http://schemas.microsoft.com/office/2006/metadata/properties" xmlns:ns2="659f04ed-c2e1-4740-8d05-705e7d8c863e" xmlns:ns3="9bd28d3b-2eb6-4c86-a122-9a28e2ca895d" targetNamespace="http://schemas.microsoft.com/office/2006/metadata/properties" ma:root="true" ma:fieldsID="ab88ae28d566989ae91f8970b3bd0a67" ns2:_="" ns3:_="">
    <xsd:import namespace="659f04ed-c2e1-4740-8d05-705e7d8c863e"/>
    <xsd:import namespace="9bd28d3b-2eb6-4c86-a122-9a28e2ca89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9f04ed-c2e1-4740-8d05-705e7d8c86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37fece0-7c67-4b6d-b059-36af53aee6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28d3b-2eb6-4c86-a122-9a28e2ca895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62220e1-ce1d-4d49-94d0-6160d0f9ae98}" ma:internalName="TaxCatchAll" ma:showField="CatchAllData" ma:web="9bd28d3b-2eb6-4c86-a122-9a28e2ca89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d28d3b-2eb6-4c86-a122-9a28e2ca895d" xsi:nil="true"/>
    <lcf76f155ced4ddcb4097134ff3c332f xmlns="659f04ed-c2e1-4740-8d05-705e7d8c863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87EF5D-4BFE-4699-9D3D-769DB9F824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9f04ed-c2e1-4740-8d05-705e7d8c863e"/>
    <ds:schemaRef ds:uri="9bd28d3b-2eb6-4c86-a122-9a28e2ca89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EE7D3E-23E2-4F8C-A563-F5B5CE073448}">
  <ds:schemaRefs>
    <ds:schemaRef ds:uri="9bd28d3b-2eb6-4c86-a122-9a28e2ca895d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659f04ed-c2e1-4740-8d05-705e7d8c863e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D061B04-E000-48AF-8E43-C756013BC2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2774</TotalTime>
  <Words>622</Words>
  <Application>Microsoft Office PowerPoint</Application>
  <PresentationFormat>A4 Paper (210x297 mm)</PresentationFormat>
  <Paragraphs>48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Arial Narrow</vt:lpstr>
      <vt:lpstr>Calibri</vt:lpstr>
      <vt:lpstr>Calibri Light</vt:lpstr>
      <vt:lpstr>Office Theme</vt:lpstr>
      <vt:lpstr>  Fall Armyworm (FAW)   Spodoptera frugiperda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 army worm</dc:title>
  <dc:creator>Monica Gruber</dc:creator>
  <cp:lastModifiedBy>Monica Gruber</cp:lastModifiedBy>
  <cp:revision>7</cp:revision>
  <dcterms:created xsi:type="dcterms:W3CDTF">2022-07-10T23:01:02Z</dcterms:created>
  <dcterms:modified xsi:type="dcterms:W3CDTF">2023-08-28T01:44:31Z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0x0101008BA15BE653C5C64A88B943E631BB533B</vt:lpwstr>
  </property>
  <property fmtid="{D5CDD505-2E9C-101B-9397-08002B2CF9AE}" pid="3" name="MediaServiceImageTags">
    <vt:lpwstr/>
  </property>
</Properties>
</file>