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8" r:id="rId5"/>
    <p:sldId id="271" r:id="rId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434D"/>
    <a:srgbClr val="31869A"/>
    <a:srgbClr val="DEAF61"/>
    <a:srgbClr val="8C9A97"/>
    <a:srgbClr val="55A58C"/>
    <a:srgbClr val="D86E95"/>
    <a:srgbClr val="E2C06A"/>
    <a:srgbClr val="2C4F4B"/>
    <a:srgbClr val="EAF3F5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0A0B62-5F5D-4E59-9B88-6B1982F98497}" v="27" dt="2022-09-16T00:01:43.0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2" autoAdjust="0"/>
    <p:restoredTop sz="94660"/>
  </p:normalViewPr>
  <p:slideViewPr>
    <p:cSldViewPr snapToGrid="0">
      <p:cViewPr varScale="1">
        <p:scale>
          <a:sx n="60" d="100"/>
          <a:sy n="60" d="100"/>
        </p:scale>
        <p:origin x="234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ca Gruber" userId="957e30bb-d67c-4b9f-bae8-f3b777891a97" providerId="ADAL" clId="{4D0A0B62-5F5D-4E59-9B88-6B1982F98497}"/>
    <pc:docChg chg="undo redo custSel modSld">
      <pc:chgData name="Monica Gruber" userId="957e30bb-d67c-4b9f-bae8-f3b777891a97" providerId="ADAL" clId="{4D0A0B62-5F5D-4E59-9B88-6B1982F98497}" dt="2022-09-16T00:11:05.304" v="4623" actId="6549"/>
      <pc:docMkLst>
        <pc:docMk/>
      </pc:docMkLst>
      <pc:sldChg chg="addSp delSp modSp mod">
        <pc:chgData name="Monica Gruber" userId="957e30bb-d67c-4b9f-bae8-f3b777891a97" providerId="ADAL" clId="{4D0A0B62-5F5D-4E59-9B88-6B1982F98497}" dt="2022-09-16T00:05:36.662" v="4101" actId="20577"/>
        <pc:sldMkLst>
          <pc:docMk/>
          <pc:sldMk cId="390954225" sldId="268"/>
        </pc:sldMkLst>
        <pc:spChg chg="mod">
          <ac:chgData name="Monica Gruber" userId="957e30bb-d67c-4b9f-bae8-f3b777891a97" providerId="ADAL" clId="{4D0A0B62-5F5D-4E59-9B88-6B1982F98497}" dt="2022-09-15T22:57:15.503" v="77" actId="20577"/>
          <ac:spMkLst>
            <pc:docMk/>
            <pc:sldMk cId="390954225" sldId="268"/>
            <ac:spMk id="2" creationId="{1F1C351D-62E5-204F-D299-9C93A227EEDE}"/>
          </ac:spMkLst>
        </pc:spChg>
        <pc:spChg chg="mod">
          <ac:chgData name="Monica Gruber" userId="957e30bb-d67c-4b9f-bae8-f3b777891a97" providerId="ADAL" clId="{4D0A0B62-5F5D-4E59-9B88-6B1982F98497}" dt="2022-09-16T00:04:26.888" v="4065" actId="14100"/>
          <ac:spMkLst>
            <pc:docMk/>
            <pc:sldMk cId="390954225" sldId="268"/>
            <ac:spMk id="3" creationId="{AE905356-25F6-D909-CAD3-FBECBAFB7EFA}"/>
          </ac:spMkLst>
        </pc:spChg>
        <pc:spChg chg="mod">
          <ac:chgData name="Monica Gruber" userId="957e30bb-d67c-4b9f-bae8-f3b777891a97" providerId="ADAL" clId="{4D0A0B62-5F5D-4E59-9B88-6B1982F98497}" dt="2022-09-16T00:05:36.662" v="4101" actId="20577"/>
          <ac:spMkLst>
            <pc:docMk/>
            <pc:sldMk cId="390954225" sldId="268"/>
            <ac:spMk id="4" creationId="{DDB12B0C-6C09-B5F5-6D04-6D2004D8F094}"/>
          </ac:spMkLst>
        </pc:spChg>
        <pc:spChg chg="mod">
          <ac:chgData name="Monica Gruber" userId="957e30bb-d67c-4b9f-bae8-f3b777891a97" providerId="ADAL" clId="{4D0A0B62-5F5D-4E59-9B88-6B1982F98497}" dt="2022-09-15T22:58:59.870" v="201" actId="1036"/>
          <ac:spMkLst>
            <pc:docMk/>
            <pc:sldMk cId="390954225" sldId="268"/>
            <ac:spMk id="15" creationId="{7572A2FF-8072-4C53-29E5-B8E339566B9D}"/>
          </ac:spMkLst>
        </pc:spChg>
        <pc:spChg chg="mod">
          <ac:chgData name="Monica Gruber" userId="957e30bb-d67c-4b9f-bae8-f3b777891a97" providerId="ADAL" clId="{4D0A0B62-5F5D-4E59-9B88-6B1982F98497}" dt="2022-09-15T22:58:59.870" v="201" actId="1036"/>
          <ac:spMkLst>
            <pc:docMk/>
            <pc:sldMk cId="390954225" sldId="268"/>
            <ac:spMk id="16" creationId="{99892E6F-145A-3617-72B2-6E36368F0935}"/>
          </ac:spMkLst>
        </pc:spChg>
        <pc:spChg chg="mod">
          <ac:chgData name="Monica Gruber" userId="957e30bb-d67c-4b9f-bae8-f3b777891a97" providerId="ADAL" clId="{4D0A0B62-5F5D-4E59-9B88-6B1982F98497}" dt="2022-09-15T22:58:59.870" v="201" actId="1036"/>
          <ac:spMkLst>
            <pc:docMk/>
            <pc:sldMk cId="390954225" sldId="268"/>
            <ac:spMk id="17" creationId="{B3030A7F-C5DD-9496-C7F7-23AA6271D158}"/>
          </ac:spMkLst>
        </pc:spChg>
        <pc:spChg chg="mod">
          <ac:chgData name="Monica Gruber" userId="957e30bb-d67c-4b9f-bae8-f3b777891a97" providerId="ADAL" clId="{4D0A0B62-5F5D-4E59-9B88-6B1982F98497}" dt="2022-09-15T22:58:59.870" v="201" actId="1036"/>
          <ac:spMkLst>
            <pc:docMk/>
            <pc:sldMk cId="390954225" sldId="268"/>
            <ac:spMk id="23" creationId="{977D94CC-5AC9-7973-6029-AC4BCE8624DF}"/>
          </ac:spMkLst>
        </pc:spChg>
        <pc:picChg chg="del">
          <ac:chgData name="Monica Gruber" userId="957e30bb-d67c-4b9f-bae8-f3b777891a97" providerId="ADAL" clId="{4D0A0B62-5F5D-4E59-9B88-6B1982F98497}" dt="2022-09-15T22:58:19.749" v="174" actId="478"/>
          <ac:picMkLst>
            <pc:docMk/>
            <pc:sldMk cId="390954225" sldId="268"/>
            <ac:picMk id="5" creationId="{1B600BEA-DC84-5A36-C3E5-A0C867356B2D}"/>
          </ac:picMkLst>
        </pc:picChg>
        <pc:picChg chg="del">
          <ac:chgData name="Monica Gruber" userId="957e30bb-d67c-4b9f-bae8-f3b777891a97" providerId="ADAL" clId="{4D0A0B62-5F5D-4E59-9B88-6B1982F98497}" dt="2022-09-15T22:58:43.140" v="191" actId="478"/>
          <ac:picMkLst>
            <pc:docMk/>
            <pc:sldMk cId="390954225" sldId="268"/>
            <ac:picMk id="6" creationId="{78DCC5EB-2B6F-5253-9E9E-2EE63FAA27F7}"/>
          </ac:picMkLst>
        </pc:picChg>
        <pc:picChg chg="add mod">
          <ac:chgData name="Monica Gruber" userId="957e30bb-d67c-4b9f-bae8-f3b777891a97" providerId="ADAL" clId="{4D0A0B62-5F5D-4E59-9B88-6B1982F98497}" dt="2022-09-16T00:01:43.072" v="3939" actId="1076"/>
          <ac:picMkLst>
            <pc:docMk/>
            <pc:sldMk cId="390954225" sldId="268"/>
            <ac:picMk id="8" creationId="{7580A2D0-94CF-B493-FA94-897261208CD6}"/>
          </ac:picMkLst>
        </pc:picChg>
        <pc:picChg chg="add mod">
          <ac:chgData name="Monica Gruber" userId="957e30bb-d67c-4b9f-bae8-f3b777891a97" providerId="ADAL" clId="{4D0A0B62-5F5D-4E59-9B88-6B1982F98497}" dt="2022-09-15T22:58:54.524" v="196" actId="1076"/>
          <ac:picMkLst>
            <pc:docMk/>
            <pc:sldMk cId="390954225" sldId="268"/>
            <ac:picMk id="1026" creationId="{7E090178-23E2-5A39-CFD0-E21AE306748B}"/>
          </ac:picMkLst>
        </pc:picChg>
        <pc:picChg chg="del">
          <ac:chgData name="Monica Gruber" userId="957e30bb-d67c-4b9f-bae8-f3b777891a97" providerId="ADAL" clId="{4D0A0B62-5F5D-4E59-9B88-6B1982F98497}" dt="2022-09-15T22:58:20.517" v="175" actId="478"/>
          <ac:picMkLst>
            <pc:docMk/>
            <pc:sldMk cId="390954225" sldId="268"/>
            <ac:picMk id="1028" creationId="{50521D23-1412-209F-46D1-1BCF1BE579A2}"/>
          </ac:picMkLst>
        </pc:picChg>
        <pc:picChg chg="add mod">
          <ac:chgData name="Monica Gruber" userId="957e30bb-d67c-4b9f-bae8-f3b777891a97" providerId="ADAL" clId="{4D0A0B62-5F5D-4E59-9B88-6B1982F98497}" dt="2022-09-16T00:01:40.945" v="3938" actId="14100"/>
          <ac:picMkLst>
            <pc:docMk/>
            <pc:sldMk cId="390954225" sldId="268"/>
            <ac:picMk id="1030" creationId="{A685D37B-EDAC-9070-98A6-9070436C35E6}"/>
          </ac:picMkLst>
        </pc:picChg>
      </pc:sldChg>
      <pc:sldChg chg="modSp mod">
        <pc:chgData name="Monica Gruber" userId="957e30bb-d67c-4b9f-bae8-f3b777891a97" providerId="ADAL" clId="{4D0A0B62-5F5D-4E59-9B88-6B1982F98497}" dt="2022-09-16T00:11:05.304" v="4623" actId="6549"/>
        <pc:sldMkLst>
          <pc:docMk/>
          <pc:sldMk cId="2507569817" sldId="271"/>
        </pc:sldMkLst>
        <pc:spChg chg="mod">
          <ac:chgData name="Monica Gruber" userId="957e30bb-d67c-4b9f-bae8-f3b777891a97" providerId="ADAL" clId="{4D0A0B62-5F5D-4E59-9B88-6B1982F98497}" dt="2022-09-16T00:10:05.399" v="4553" actId="20577"/>
          <ac:spMkLst>
            <pc:docMk/>
            <pc:sldMk cId="2507569817" sldId="271"/>
            <ac:spMk id="25" creationId="{467E2EBD-18B2-6E86-7CF1-1C6725900607}"/>
          </ac:spMkLst>
        </pc:spChg>
        <pc:spChg chg="mod">
          <ac:chgData name="Monica Gruber" userId="957e30bb-d67c-4b9f-bae8-f3b777891a97" providerId="ADAL" clId="{4D0A0B62-5F5D-4E59-9B88-6B1982F98497}" dt="2022-09-15T22:58:03.446" v="150" actId="20577"/>
          <ac:spMkLst>
            <pc:docMk/>
            <pc:sldMk cId="2507569817" sldId="271"/>
            <ac:spMk id="32" creationId="{C138403F-E76C-611F-B37B-2EF5F81973F8}"/>
          </ac:spMkLst>
        </pc:spChg>
        <pc:spChg chg="mod">
          <ac:chgData name="Monica Gruber" userId="957e30bb-d67c-4b9f-bae8-f3b777891a97" providerId="ADAL" clId="{4D0A0B62-5F5D-4E59-9B88-6B1982F98497}" dt="2022-09-16T00:08:39.110" v="4389" actId="20577"/>
          <ac:spMkLst>
            <pc:docMk/>
            <pc:sldMk cId="2507569817" sldId="271"/>
            <ac:spMk id="36" creationId="{26025BF6-D611-11F2-5B66-463838E48CF9}"/>
          </ac:spMkLst>
        </pc:spChg>
        <pc:spChg chg="mod">
          <ac:chgData name="Monica Gruber" userId="957e30bb-d67c-4b9f-bae8-f3b777891a97" providerId="ADAL" clId="{4D0A0B62-5F5D-4E59-9B88-6B1982F98497}" dt="2022-09-15T23:24:45.643" v="994" actId="6549"/>
          <ac:spMkLst>
            <pc:docMk/>
            <pc:sldMk cId="2507569817" sldId="271"/>
            <ac:spMk id="38" creationId="{0D5C71A0-F71D-8A8B-1CD3-BE030FE21335}"/>
          </ac:spMkLst>
        </pc:spChg>
        <pc:spChg chg="mod">
          <ac:chgData name="Monica Gruber" userId="957e30bb-d67c-4b9f-bae8-f3b777891a97" providerId="ADAL" clId="{4D0A0B62-5F5D-4E59-9B88-6B1982F98497}" dt="2022-09-16T00:09:48.183" v="4514" actId="20577"/>
          <ac:spMkLst>
            <pc:docMk/>
            <pc:sldMk cId="2507569817" sldId="271"/>
            <ac:spMk id="40" creationId="{AE81F383-1BCE-8766-6E0F-183AF4B37553}"/>
          </ac:spMkLst>
        </pc:spChg>
        <pc:spChg chg="mod">
          <ac:chgData name="Monica Gruber" userId="957e30bb-d67c-4b9f-bae8-f3b777891a97" providerId="ADAL" clId="{4D0A0B62-5F5D-4E59-9B88-6B1982F98497}" dt="2022-09-16T00:10:28.383" v="4556" actId="6549"/>
          <ac:spMkLst>
            <pc:docMk/>
            <pc:sldMk cId="2507569817" sldId="271"/>
            <ac:spMk id="44" creationId="{A522EBC0-B324-E4D3-52AA-5B8637F15644}"/>
          </ac:spMkLst>
        </pc:spChg>
        <pc:spChg chg="mod">
          <ac:chgData name="Monica Gruber" userId="957e30bb-d67c-4b9f-bae8-f3b777891a97" providerId="ADAL" clId="{4D0A0B62-5F5D-4E59-9B88-6B1982F98497}" dt="2022-09-16T00:11:05.304" v="4623" actId="6549"/>
          <ac:spMkLst>
            <pc:docMk/>
            <pc:sldMk cId="2507569817" sldId="271"/>
            <ac:spMk id="54" creationId="{5403EBF5-0C23-9963-3CF5-81D39B2D93FD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16/09/2022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9623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16/09/2022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7247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16/09/2022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79513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16/09/2022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388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16/09/2022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2833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16/09/2022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48787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16/09/2022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34264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16/09/2022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82162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16/09/2022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715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16/09/2022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8266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16/09/2022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3380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005EC-A9F8-4530-8A8E-15F90C134277}" type="datetimeFigureOut">
              <a:rPr lang="en-NZ" smtClean="0"/>
              <a:t>16/09/2022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2241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6.emf"/><Relationship Id="rId7" Type="http://schemas.openxmlformats.org/officeDocument/2006/relationships/image" Target="../media/image9.jpeg"/><Relationship Id="rId12" Type="http://schemas.openxmlformats.org/officeDocument/2006/relationships/image" Target="../media/image14.t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cabi.org/isc/datasheet/28477" TargetMode="External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emf"/><Relationship Id="rId9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30EBD1E-DF4D-0BBD-4F8A-8F51C277E561}"/>
              </a:ext>
            </a:extLst>
          </p:cNvPr>
          <p:cNvSpPr/>
          <p:nvPr/>
        </p:nvSpPr>
        <p:spPr>
          <a:xfrm>
            <a:off x="-1" y="1435100"/>
            <a:ext cx="6857999" cy="5359400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1C351D-62E5-204F-D299-9C93A227E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4123"/>
            <a:ext cx="6857999" cy="1052993"/>
          </a:xfrm>
          <a:solidFill>
            <a:srgbClr val="18434D"/>
          </a:solidFill>
          <a:ln>
            <a:noFill/>
          </a:ln>
        </p:spPr>
        <p:txBody>
          <a:bodyPr anchor="ctr">
            <a:normAutofit/>
          </a:bodyPr>
          <a:lstStyle/>
          <a:p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Giant invasive iguana (GII)</a:t>
            </a:r>
            <a:b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NZ" sz="1600" b="1" i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Iguana iguana</a:t>
            </a:r>
            <a:endParaRPr lang="en-NZ" b="1" dirty="0">
              <a:solidFill>
                <a:srgbClr val="E2C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05356-25F6-D909-CAD3-FBECBAFB7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9848" y="1573079"/>
            <a:ext cx="3748292" cy="494392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Giant invasive iguana (GII) is a large lizard that can reach 2 m in length and weigh over 5 kg, but is typically 0.4-2.15 kg. The tail is 2.5-3 times the length of the body. Toes are long, with long curved claws for climbing. There is a large dewlap (fold) of skin, with spines along its edge, under the chin, and a row of flexible spines running from the neck down the back and onto the first part of the tail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are mainly green in colour. However, some can be have black, grey, white, bluish, green or brown. Colour can be overlaid with patterns: darker spots, blotches or bands. Dark bands on the tail are common.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 are larger than females and have larger dewlaps and jowls. Young are typically a vivid green colour either with or without darker streaks or marbled bands, and with smaller spines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Giant invasive iguana can reach very high densities for such a large lizard, laying clutches of 14-77 eggs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use a range of tropical and sub-tropical, dry and  semi-dry habitats, including urban areas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 a wide variety of plant foods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females can travel up to 3 km between nesting areas and their normal home range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excellent swimmer in fresh and saltwater, it can remain submerged for over 4 hours and has likely colonized neighbouring islands by swimming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12B0C-6C09-B5F5-6D04-6D2004D8F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2" y="6599250"/>
            <a:ext cx="6858000" cy="457193"/>
          </a:xfrm>
          <a:solidFill>
            <a:srgbClr val="31869A"/>
          </a:solidFill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PATHWAYS     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shipping        </a:t>
            </a:r>
            <a:r>
              <a:rPr lang="en-NZ" sz="1200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pet trade	</a:t>
            </a:r>
            <a:r>
              <a:rPr lang="en-NZ" sz="1200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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swimming (local)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F3C53D4-532F-B7A8-8085-4373C5DAF3FE}"/>
              </a:ext>
            </a:extLst>
          </p:cNvPr>
          <p:cNvSpPr txBox="1">
            <a:spLocks/>
          </p:cNvSpPr>
          <p:nvPr/>
        </p:nvSpPr>
        <p:spPr>
          <a:xfrm>
            <a:off x="-1" y="982839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C884B9-2B98-0ADD-B8D3-C977E4188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" t="2760" r="9587" b="635"/>
          <a:stretch/>
        </p:blipFill>
        <p:spPr>
          <a:xfrm>
            <a:off x="149860" y="6511557"/>
            <a:ext cx="613409" cy="632577"/>
          </a:xfrm>
          <a:prstGeom prst="flowChartConnector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572A2FF-8072-4C53-29E5-B8E339566B9D}"/>
              </a:ext>
            </a:extLst>
          </p:cNvPr>
          <p:cNvSpPr/>
          <p:nvPr/>
        </p:nvSpPr>
        <p:spPr>
          <a:xfrm>
            <a:off x="178547" y="7245915"/>
            <a:ext cx="1497853" cy="1792287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Introduced</a:t>
            </a: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</a:t>
            </a: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 not </a:t>
            </a: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892E6F-145A-3617-72B2-6E36368F0935}"/>
              </a:ext>
            </a:extLst>
          </p:cNvPr>
          <p:cNvSpPr/>
          <p:nvPr/>
        </p:nvSpPr>
        <p:spPr>
          <a:xfrm>
            <a:off x="1003300" y="7404100"/>
            <a:ext cx="571500" cy="330200"/>
          </a:xfrm>
          <a:prstGeom prst="rect">
            <a:avLst/>
          </a:prstGeom>
          <a:solidFill>
            <a:srgbClr val="D86E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030A7F-C5DD-9496-C7F7-23AA6271D158}"/>
              </a:ext>
            </a:extLst>
          </p:cNvPr>
          <p:cNvSpPr/>
          <p:nvPr/>
        </p:nvSpPr>
        <p:spPr>
          <a:xfrm>
            <a:off x="1003300" y="8021461"/>
            <a:ext cx="571500" cy="330200"/>
          </a:xfrm>
          <a:prstGeom prst="rect">
            <a:avLst/>
          </a:prstGeom>
          <a:solidFill>
            <a:srgbClr val="55A5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7D94CC-5AC9-7973-6029-AC4BCE8624DF}"/>
              </a:ext>
            </a:extLst>
          </p:cNvPr>
          <p:cNvSpPr/>
          <p:nvPr/>
        </p:nvSpPr>
        <p:spPr>
          <a:xfrm>
            <a:off x="1003300" y="8609572"/>
            <a:ext cx="571500" cy="330200"/>
          </a:xfrm>
          <a:prstGeom prst="rect">
            <a:avLst/>
          </a:prstGeom>
          <a:solidFill>
            <a:srgbClr val="8C9A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E090178-23E2-5A39-CFD0-E21AE3067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352" y="7246761"/>
            <a:ext cx="4749101" cy="248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guana iguana (iguana); the iguana pictured was a medium-sized female (1.2 kg, 300 mm snout-vent length, 565 mm tail length). Thought to be an escaped pet, which was eventually retrieved and dealt with by Queensland Government. Ross River, Townsville, Queensland, Australia. April 2011.">
            <a:extLst>
              <a:ext uri="{FF2B5EF4-FFF2-40B4-BE49-F238E27FC236}">
                <a16:creationId xmlns:a16="http://schemas.microsoft.com/office/drawing/2014/main" id="{7580A2D0-94CF-B493-FA94-897261208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47" y="1784666"/>
            <a:ext cx="2602754" cy="198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guana iguana (iguana); the iguana pictured was a medium-sized female (1.2 kg, 300mm snout-vent length, 565 mm tail length). Thought to be an escaped pet, which was eventually retrieved and dealt with by Queensland Government. Ross River, Townsville, Queensland, Australia. April 2011.">
            <a:extLst>
              <a:ext uri="{FF2B5EF4-FFF2-40B4-BE49-F238E27FC236}">
                <a16:creationId xmlns:a16="http://schemas.microsoft.com/office/drawing/2014/main" id="{A685D37B-EDAC-9070-98A6-9070436C3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06288" y="3806320"/>
            <a:ext cx="2147272" cy="260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54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67E2EBD-18B2-6E86-7CF1-1C6725900607}"/>
              </a:ext>
            </a:extLst>
          </p:cNvPr>
          <p:cNvSpPr/>
          <p:nvPr/>
        </p:nvSpPr>
        <p:spPr>
          <a:xfrm>
            <a:off x="94706" y="2303963"/>
            <a:ext cx="1596980" cy="1836995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impacts are on other iguana species. Can also carry wildlife diseases and ticks that can harm other reptiles. Eat and destroy native plants. Can disperse seeds of invasive plants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EC4E14F-3B6E-18F3-3F58-3CF0FF341EB7}"/>
              </a:ext>
            </a:extLst>
          </p:cNvPr>
          <p:cNvSpPr txBox="1">
            <a:spLocks/>
          </p:cNvSpPr>
          <p:nvPr/>
        </p:nvSpPr>
        <p:spPr>
          <a:xfrm>
            <a:off x="-1" y="6163731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NOTES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3E9C069-D165-2BB0-E11F-44A71573A9DF}"/>
              </a:ext>
            </a:extLst>
          </p:cNvPr>
          <p:cNvSpPr txBox="1">
            <a:spLocks/>
          </p:cNvSpPr>
          <p:nvPr/>
        </p:nvSpPr>
        <p:spPr>
          <a:xfrm>
            <a:off x="-1704" y="4286697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6A913F0-FC65-34F3-A0E3-FD5D1E165333}"/>
              </a:ext>
            </a:extLst>
          </p:cNvPr>
          <p:cNvSpPr txBox="1">
            <a:spLocks/>
          </p:cNvSpPr>
          <p:nvPr/>
        </p:nvSpPr>
        <p:spPr>
          <a:xfrm>
            <a:off x="-3826" y="7076364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SOURCES </a:t>
            </a:r>
            <a:r>
              <a:rPr lang="en-NZ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(click links for more)</a:t>
            </a:r>
            <a:endParaRPr lang="en-NZ" sz="2000" dirty="0">
              <a:solidFill>
                <a:srgbClr val="C4E0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915D2D-A752-8370-B1C4-E4F97AFE35B8}"/>
              </a:ext>
            </a:extLst>
          </p:cNvPr>
          <p:cNvGrpSpPr/>
          <p:nvPr/>
        </p:nvGrpSpPr>
        <p:grpSpPr>
          <a:xfrm>
            <a:off x="3563618" y="1666153"/>
            <a:ext cx="1390496" cy="510803"/>
            <a:chOff x="3528718" y="2217447"/>
            <a:chExt cx="1390496" cy="5108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763411-12A9-2538-836A-C9425B23B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28718" y="2219535"/>
              <a:ext cx="618186" cy="508715"/>
            </a:xfrm>
            <a:prstGeom prst="rect">
              <a:avLst/>
            </a:prstGeom>
          </p:spPr>
        </p:pic>
        <p:sp>
          <p:nvSpPr>
            <p:cNvPr id="31" name="Text Placeholder 3">
              <a:extLst>
                <a:ext uri="{FF2B5EF4-FFF2-40B4-BE49-F238E27FC236}">
                  <a16:creationId xmlns:a16="http://schemas.microsoft.com/office/drawing/2014/main" id="{EAFA7B12-0573-1476-E953-5795436F10ED}"/>
                </a:ext>
              </a:extLst>
            </p:cNvPr>
            <p:cNvSpPr txBox="1">
              <a:spLocks/>
            </p:cNvSpPr>
            <p:nvPr/>
          </p:nvSpPr>
          <p:spPr>
            <a:xfrm>
              <a:off x="4097036" y="2217447"/>
              <a:ext cx="822178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Society &amp;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Culture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04C532-B7E1-D09D-1B6F-A09AFDE82027}"/>
              </a:ext>
            </a:extLst>
          </p:cNvPr>
          <p:cNvGrpSpPr/>
          <p:nvPr/>
        </p:nvGrpSpPr>
        <p:grpSpPr>
          <a:xfrm>
            <a:off x="5340248" y="1668395"/>
            <a:ext cx="1320634" cy="506318"/>
            <a:chOff x="5206898" y="2214176"/>
            <a:chExt cx="1320634" cy="506318"/>
          </a:xfrm>
        </p:grpSpPr>
        <p:sp>
          <p:nvSpPr>
            <p:cNvPr id="19" name="Text Placeholder 3">
              <a:extLst>
                <a:ext uri="{FF2B5EF4-FFF2-40B4-BE49-F238E27FC236}">
                  <a16:creationId xmlns:a16="http://schemas.microsoft.com/office/drawing/2014/main" id="{37F425DD-FDFF-2B71-A7F5-2DD0EF86DB36}"/>
                </a:ext>
              </a:extLst>
            </p:cNvPr>
            <p:cNvSpPr txBox="1">
              <a:spLocks/>
            </p:cNvSpPr>
            <p:nvPr/>
          </p:nvSpPr>
          <p:spPr>
            <a:xfrm>
              <a:off x="5659634" y="2214176"/>
              <a:ext cx="867898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Economy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9EA138-4623-A4D5-4EFD-39CE9666C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6898" y="2224657"/>
              <a:ext cx="540913" cy="49583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4F3DA3-E927-68DC-67D0-DC4778C2DC2C}"/>
              </a:ext>
            </a:extLst>
          </p:cNvPr>
          <p:cNvGrpSpPr/>
          <p:nvPr/>
        </p:nvGrpSpPr>
        <p:grpSpPr>
          <a:xfrm>
            <a:off x="1940628" y="1669067"/>
            <a:ext cx="1324991" cy="504974"/>
            <a:chOff x="1877128" y="2203958"/>
            <a:chExt cx="1324991" cy="504974"/>
          </a:xfrm>
        </p:grpSpPr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26CD016F-C1E6-11E2-1C7B-E8B63E2E63CD}"/>
                </a:ext>
              </a:extLst>
            </p:cNvPr>
            <p:cNvSpPr txBox="1">
              <a:spLocks/>
            </p:cNvSpPr>
            <p:nvPr/>
          </p:nvSpPr>
          <p:spPr>
            <a:xfrm>
              <a:off x="2372321" y="2203958"/>
              <a:ext cx="829798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80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Health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667915-06EE-BAE0-AC2F-FFCA31A05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7128" y="2219535"/>
              <a:ext cx="566670" cy="48939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7A5C03-3631-C878-992F-8B53C5619E2C}"/>
              </a:ext>
            </a:extLst>
          </p:cNvPr>
          <p:cNvGrpSpPr/>
          <p:nvPr/>
        </p:nvGrpSpPr>
        <p:grpSpPr>
          <a:xfrm>
            <a:off x="175987" y="1669554"/>
            <a:ext cx="1470840" cy="504000"/>
            <a:chOff x="264887" y="1669554"/>
            <a:chExt cx="1470840" cy="504000"/>
          </a:xfrm>
        </p:grpSpPr>
        <p:sp>
          <p:nvSpPr>
            <p:cNvPr id="35" name="Text Placeholder 3">
              <a:extLst>
                <a:ext uri="{FF2B5EF4-FFF2-40B4-BE49-F238E27FC236}">
                  <a16:creationId xmlns:a16="http://schemas.microsoft.com/office/drawing/2014/main" id="{FEAAA24C-C7A9-0928-2810-82978E0A647D}"/>
                </a:ext>
              </a:extLst>
            </p:cNvPr>
            <p:cNvSpPr txBox="1">
              <a:spLocks/>
            </p:cNvSpPr>
            <p:nvPr/>
          </p:nvSpPr>
          <p:spPr>
            <a:xfrm>
              <a:off x="630298" y="1669554"/>
              <a:ext cx="1105429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80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Environment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7DC6AB7-BF4D-4A0B-B4C3-4615E5934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151600" flipH="1">
              <a:off x="422663" y="1613088"/>
              <a:ext cx="210369" cy="525922"/>
            </a:xfrm>
            <a:prstGeom prst="ellipse">
              <a:avLst/>
            </a:prstGeom>
          </p:spPr>
        </p:pic>
      </p:grp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5403EBF5-0C23-9963-3CF5-81D39B2D93FD}"/>
              </a:ext>
            </a:extLst>
          </p:cNvPr>
          <p:cNvSpPr txBox="1">
            <a:spLocks/>
          </p:cNvSpPr>
          <p:nvPr/>
        </p:nvSpPr>
        <p:spPr>
          <a:xfrm>
            <a:off x="-17587" y="7602036"/>
            <a:ext cx="6844239" cy="12582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sv-SE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©Elizabeth A. Rosnik via CABI</a:t>
            </a:r>
            <a:endParaRPr lang="en-NZ" sz="1050" dirty="0">
              <a:solidFill>
                <a:srgbClr val="2C4F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>
              <a:lnSpc>
                <a:spcPct val="100000"/>
              </a:lnSpc>
              <a:spcBef>
                <a:spcPts val="18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Text, images 	</a:t>
            </a:r>
            <a:r>
              <a:rPr lang="en-NZ" sz="1050" i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Iguana </a:t>
            </a:r>
            <a:r>
              <a:rPr lang="en-NZ" sz="1050" i="1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iguana</a:t>
            </a:r>
            <a:r>
              <a:rPr lang="en-NZ" sz="1050" i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(iguana) – CABI 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https://www.cabi.org/isc/datasheet/28477 </a:t>
            </a: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   and map	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138403F-E76C-611F-B37B-2EF5F8197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7999" cy="1052993"/>
          </a:xfrm>
          <a:solidFill>
            <a:srgbClr val="18434D"/>
          </a:solidFill>
          <a:ln>
            <a:noFill/>
          </a:ln>
        </p:spPr>
        <p:txBody>
          <a:bodyPr anchor="ctr">
            <a:normAutofit/>
          </a:bodyPr>
          <a:lstStyle/>
          <a:p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Giant invasive iguana (GII)</a:t>
            </a:r>
            <a:b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NZ" sz="1600" b="1" i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Iguana iguana</a:t>
            </a:r>
            <a:endParaRPr lang="en-NZ" b="1" dirty="0">
              <a:solidFill>
                <a:srgbClr val="E2C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F62B84C-CD2C-3B83-1382-C57362EC07D8}"/>
              </a:ext>
            </a:extLst>
          </p:cNvPr>
          <p:cNvSpPr txBox="1">
            <a:spLocks/>
          </p:cNvSpPr>
          <p:nvPr/>
        </p:nvSpPr>
        <p:spPr>
          <a:xfrm>
            <a:off x="-1" y="982839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025BF6-D611-11F2-5B66-463838E48CF9}"/>
              </a:ext>
            </a:extLst>
          </p:cNvPr>
          <p:cNvSpPr/>
          <p:nvPr/>
        </p:nvSpPr>
        <p:spPr>
          <a:xfrm>
            <a:off x="1777435" y="2303963"/>
            <a:ext cx="1596980" cy="1836995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transmit </a:t>
            </a:r>
            <a:r>
              <a:rPr lang="en-NZ" sz="1050" i="1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Salmonella</a:t>
            </a:r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 bacterium that causes food poisoning). Large lizards can cause severe bites and painful blows with their whip-like tails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D5C71A0-F71D-8A8B-1CD3-BE030FE21335}"/>
              </a:ext>
            </a:extLst>
          </p:cNvPr>
          <p:cNvSpPr/>
          <p:nvPr/>
        </p:nvSpPr>
        <p:spPr>
          <a:xfrm>
            <a:off x="3460164" y="2303963"/>
            <a:ext cx="1596980" cy="1819959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 reported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E81F383-1BCE-8766-6E0F-183AF4B37553}"/>
              </a:ext>
            </a:extLst>
          </p:cNvPr>
          <p:cNvSpPr/>
          <p:nvPr/>
        </p:nvSpPr>
        <p:spPr>
          <a:xfrm>
            <a:off x="5142894" y="2303963"/>
            <a:ext cx="1596980" cy="1819959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Destroy cultivated plants. Can cause erosion and road collapse by burrowing</a:t>
            </a:r>
            <a:endParaRPr lang="en-NZ" sz="1050" i="1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Placeholder 26">
            <a:extLst>
              <a:ext uri="{FF2B5EF4-FFF2-40B4-BE49-F238E27FC236}">
                <a16:creationId xmlns:a16="http://schemas.microsoft.com/office/drawing/2014/main" id="{D1DA9809-F721-716A-24F6-CBB97E682DAB}"/>
              </a:ext>
            </a:extLst>
          </p:cNvPr>
          <p:cNvSpPr txBox="1">
            <a:spLocks/>
          </p:cNvSpPr>
          <p:nvPr/>
        </p:nvSpPr>
        <p:spPr>
          <a:xfrm>
            <a:off x="-17587" y="6640827"/>
            <a:ext cx="6885522" cy="713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200"/>
              </a:spcBef>
            </a:pPr>
            <a:endParaRPr lang="en-NZ" sz="1050" dirty="0">
              <a:solidFill>
                <a:srgbClr val="2C4F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Placeholder 26">
            <a:extLst>
              <a:ext uri="{FF2B5EF4-FFF2-40B4-BE49-F238E27FC236}">
                <a16:creationId xmlns:a16="http://schemas.microsoft.com/office/drawing/2014/main" id="{A522EBC0-B324-E4D3-52AA-5B8637F15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7587" y="4810420"/>
            <a:ext cx="6885522" cy="1052993"/>
          </a:xfrm>
        </p:spPr>
        <p:txBody>
          <a:bodyPr numCol="1">
            <a:noAutofit/>
          </a:bodyPr>
          <a:lstStyle/>
          <a:p>
            <a:pPr marL="216000">
              <a:lnSpc>
                <a:spcPct val="100000"/>
              </a:lnSpc>
              <a:spcBef>
                <a:spcPts val="6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 range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Mexico south to Paraguay and south-eastern Brazil. Numerous islands, including		Cozumel, San Andrés and Providencia, Roatán, </a:t>
            </a:r>
            <a:r>
              <a:rPr lang="en-NZ" sz="1050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Utila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NZ" sz="1050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Cayo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Icacos, Trinidad and Tobago,  		</a:t>
            </a:r>
            <a:r>
              <a:rPr lang="en-NZ" sz="1050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Grenada,Saint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Vincent and the Grenadines, Saint Lucia, Montserrat and Saba	</a:t>
            </a:r>
            <a:endParaRPr lang="en-NZ" sz="105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>
              <a:lnSpc>
                <a:spcPct val="100000"/>
              </a:lnSpc>
              <a:spcBef>
                <a:spcPts val="6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Introduced range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 States (Florida, Hawai’i (Oahu and Maui) and Texas), Japan (Ishigaki Island), Fiji 		(</a:t>
            </a:r>
            <a:r>
              <a:rPr lang="en-NZ" sz="1050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Qamea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NZ" sz="1050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Matagi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NZ" sz="1050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Laucala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NZ" sz="1050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Taveuni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Koro Islands), the Canary Islands, Israel, and		many islands in the West Indies </a:t>
            </a:r>
          </a:p>
        </p:txBody>
      </p:sp>
      <p:pic>
        <p:nvPicPr>
          <p:cNvPr id="3" name="Content Placeholder 36" descr="Logo&#10;&#10;Description automatically generated">
            <a:extLst>
              <a:ext uri="{FF2B5EF4-FFF2-40B4-BE49-F238E27FC236}">
                <a16:creationId xmlns:a16="http://schemas.microsoft.com/office/drawing/2014/main" id="{9959B013-BC89-F471-8B17-933A7BBD3D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6" y="9083924"/>
            <a:ext cx="1744045" cy="717550"/>
          </a:xfrm>
          <a:prstGeom prst="rect">
            <a:avLst/>
          </a:prstGeom>
        </p:spPr>
      </p:pic>
      <p:pic>
        <p:nvPicPr>
          <p:cNvPr id="4" name="Picture 8" descr="Image result for gef logo">
            <a:extLst>
              <a:ext uri="{FF2B5EF4-FFF2-40B4-BE49-F238E27FC236}">
                <a16:creationId xmlns:a16="http://schemas.microsoft.com/office/drawing/2014/main" id="{6E41A4D3-EDEA-C483-3467-243FC3DB1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70" y="9145395"/>
            <a:ext cx="532059" cy="62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F99095-E98C-F6FD-D391-5A3891E50B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97" y="9122024"/>
            <a:ext cx="681339" cy="67554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0FAE8702-F0F0-F527-FD94-10A60F79C1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76" y="8987284"/>
            <a:ext cx="898276" cy="898276"/>
          </a:xfrm>
          <a:prstGeom prst="rect">
            <a:avLst/>
          </a:prstGeom>
        </p:spPr>
      </p:pic>
      <p:pic>
        <p:nvPicPr>
          <p:cNvPr id="8" name="Picture 14" descr="UNEP - UN Environment Programme">
            <a:extLst>
              <a:ext uri="{FF2B5EF4-FFF2-40B4-BE49-F238E27FC236}">
                <a16:creationId xmlns:a16="http://schemas.microsoft.com/office/drawing/2014/main" id="{5BD6CDFF-9808-3B7A-ECCD-852ADB1D6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461" y="9092606"/>
            <a:ext cx="748551" cy="64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8A5670A7-1D8B-1CAF-9035-E04A63161D4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11"/>
          <a:stretch/>
        </p:blipFill>
        <p:spPr>
          <a:xfrm>
            <a:off x="4584953" y="9237217"/>
            <a:ext cx="1115881" cy="4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69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d28d3b-2eb6-4c86-a122-9a28e2ca895d" xsi:nil="true"/>
    <lcf76f155ced4ddcb4097134ff3c332f xmlns="659f04ed-c2e1-4740-8d05-705e7d8c863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A15BE653C5C64A88B943E631BB533B" ma:contentTypeVersion="15" ma:contentTypeDescription="Create a new document." ma:contentTypeScope="" ma:versionID="445505d6c07d49e4f610b75f7f504039">
  <xsd:schema xmlns:xsd="http://www.w3.org/2001/XMLSchema" xmlns:xs="http://www.w3.org/2001/XMLSchema" xmlns:p="http://schemas.microsoft.com/office/2006/metadata/properties" xmlns:ns2="659f04ed-c2e1-4740-8d05-705e7d8c863e" xmlns:ns3="9bd28d3b-2eb6-4c86-a122-9a28e2ca895d" targetNamespace="http://schemas.microsoft.com/office/2006/metadata/properties" ma:root="true" ma:fieldsID="fdce5aa0a25181caeb6dacb69475d062" ns2:_="" ns3:_="">
    <xsd:import namespace="659f04ed-c2e1-4740-8d05-705e7d8c863e"/>
    <xsd:import namespace="9bd28d3b-2eb6-4c86-a122-9a28e2ca89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9f04ed-c2e1-4740-8d05-705e7d8c86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37fece0-7c67-4b6d-b059-36af53aee6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28d3b-2eb6-4c86-a122-9a28e2ca895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62220e1-ce1d-4d49-94d0-6160d0f9ae98}" ma:internalName="TaxCatchAll" ma:showField="CatchAllData" ma:web="9bd28d3b-2eb6-4c86-a122-9a28e2ca89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EE7D3E-23E2-4F8C-A563-F5B5CE073448}">
  <ds:schemaRefs>
    <ds:schemaRef ds:uri="http://purl.org/dc/elements/1.1/"/>
    <ds:schemaRef ds:uri="http://schemas.microsoft.com/office/2006/metadata/properties"/>
    <ds:schemaRef ds:uri="659f04ed-c2e1-4740-8d05-705e7d8c863e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9bd28d3b-2eb6-4c86-a122-9a28e2ca895d"/>
  </ds:schemaRefs>
</ds:datastoreItem>
</file>

<file path=customXml/itemProps2.xml><?xml version="1.0" encoding="utf-8"?>
<ds:datastoreItem xmlns:ds="http://schemas.openxmlformats.org/officeDocument/2006/customXml" ds:itemID="{48973E5C-EBB5-404A-8403-4CD0060871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9f04ed-c2e1-4740-8d05-705e7d8c863e"/>
    <ds:schemaRef ds:uri="9bd28d3b-2eb6-4c86-a122-9a28e2ca89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D061B04-E000-48AF-8E43-C756013BC2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1623</TotalTime>
  <Words>535</Words>
  <Application>Microsoft Office PowerPoint</Application>
  <PresentationFormat>A4 Paper (210x297 mm)</PresentationFormat>
  <Paragraphs>39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Arial Narrow</vt:lpstr>
      <vt:lpstr>Calibri</vt:lpstr>
      <vt:lpstr>Calibri Light</vt:lpstr>
      <vt:lpstr>Office Theme</vt:lpstr>
      <vt:lpstr>  Giant invasive iguana (GII)   Iguana iguana</vt:lpstr>
      <vt:lpstr>  Giant invasive iguana (GII)   Iguana iguana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Mongoose Herpestes auropunctatus, H. fuscus and other species*</dc:title>
  <dc:creator>Monica Gruber</dc:creator>
  <cp:lastModifiedBy>Monica Gruber</cp:lastModifiedBy>
  <cp:revision>8</cp:revision>
  <dcterms:created xsi:type="dcterms:W3CDTF">2022-07-10T23:01:02Z</dcterms:created>
  <dcterms:modified xsi:type="dcterms:W3CDTF">2022-09-16T00:11:09Z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0x0101008BA15BE653C5C64A88B943E631BB533B</vt:lpwstr>
  </property>
  <property fmtid="{D5CDD505-2E9C-101B-9397-08002B2CF9AE}" pid="3" name="MediaServiceImageTags">
    <vt:lpwstr/>
  </property>
</Properties>
</file>