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68" r:id="rId5"/>
    <p:sldId id="271" r:id="rId6"/>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4B0B"/>
    <a:srgbClr val="18434D"/>
    <a:srgbClr val="31869A"/>
    <a:srgbClr val="DEAF61"/>
    <a:srgbClr val="8C9A97"/>
    <a:srgbClr val="55A58C"/>
    <a:srgbClr val="D86E95"/>
    <a:srgbClr val="E2C06A"/>
    <a:srgbClr val="2C4F4B"/>
    <a:srgbClr val="EAF3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92" autoAdjust="0"/>
    <p:restoredTop sz="94660"/>
  </p:normalViewPr>
  <p:slideViewPr>
    <p:cSldViewPr snapToGrid="0">
      <p:cViewPr varScale="1">
        <p:scale>
          <a:sx n="60" d="100"/>
          <a:sy n="60" d="100"/>
        </p:scale>
        <p:origin x="2347"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ca Gruber" userId="c9ddd9b9-c49e-4c97-b481-a45fecd6ff96" providerId="ADAL" clId="{8A54C7AF-ECDD-46C3-B00F-407A62FD1BA3}"/>
    <pc:docChg chg="custSel modSld">
      <pc:chgData name="Monica Gruber" userId="c9ddd9b9-c49e-4c97-b481-a45fecd6ff96" providerId="ADAL" clId="{8A54C7AF-ECDD-46C3-B00F-407A62FD1BA3}" dt="2022-09-14T05:06:00.869" v="2683" actId="20577"/>
      <pc:docMkLst>
        <pc:docMk/>
      </pc:docMkLst>
      <pc:sldChg chg="modSp mod">
        <pc:chgData name="Monica Gruber" userId="c9ddd9b9-c49e-4c97-b481-a45fecd6ff96" providerId="ADAL" clId="{8A54C7AF-ECDD-46C3-B00F-407A62FD1BA3}" dt="2022-09-14T05:06:00.869" v="2683" actId="20577"/>
        <pc:sldMkLst>
          <pc:docMk/>
          <pc:sldMk cId="390954225" sldId="268"/>
        </pc:sldMkLst>
        <pc:spChg chg="mod">
          <ac:chgData name="Monica Gruber" userId="c9ddd9b9-c49e-4c97-b481-a45fecd6ff96" providerId="ADAL" clId="{8A54C7AF-ECDD-46C3-B00F-407A62FD1BA3}" dt="2022-09-14T05:06:00.869" v="2683" actId="20577"/>
          <ac:spMkLst>
            <pc:docMk/>
            <pc:sldMk cId="390954225" sldId="268"/>
            <ac:spMk id="3" creationId="{AE905356-25F6-D909-CAD3-FBECBAFB7EFA}"/>
          </ac:spMkLst>
        </pc:spChg>
        <pc:spChg chg="mod">
          <ac:chgData name="Monica Gruber" userId="c9ddd9b9-c49e-4c97-b481-a45fecd6ff96" providerId="ADAL" clId="{8A54C7AF-ECDD-46C3-B00F-407A62FD1BA3}" dt="2022-09-14T04:49:44.613" v="58" actId="6549"/>
          <ac:spMkLst>
            <pc:docMk/>
            <pc:sldMk cId="390954225" sldId="268"/>
            <ac:spMk id="4" creationId="{DDB12B0C-6C09-B5F5-6D04-6D2004D8F094}"/>
          </ac:spMkLst>
        </pc:spChg>
      </pc:sldChg>
      <pc:sldChg chg="modSp mod">
        <pc:chgData name="Monica Gruber" userId="c9ddd9b9-c49e-4c97-b481-a45fecd6ff96" providerId="ADAL" clId="{8A54C7AF-ECDD-46C3-B00F-407A62FD1BA3}" dt="2022-09-14T05:00:03.804" v="2026" actId="20577"/>
        <pc:sldMkLst>
          <pc:docMk/>
          <pc:sldMk cId="2507569817" sldId="271"/>
        </pc:sldMkLst>
        <pc:spChg chg="mod">
          <ac:chgData name="Monica Gruber" userId="c9ddd9b9-c49e-4c97-b481-a45fecd6ff96" providerId="ADAL" clId="{8A54C7AF-ECDD-46C3-B00F-407A62FD1BA3}" dt="2022-09-14T04:53:51.094" v="819" actId="20577"/>
          <ac:spMkLst>
            <pc:docMk/>
            <pc:sldMk cId="2507569817" sldId="271"/>
            <ac:spMk id="25" creationId="{467E2EBD-18B2-6E86-7CF1-1C6725900607}"/>
          </ac:spMkLst>
        </pc:spChg>
        <pc:spChg chg="mod">
          <ac:chgData name="Monica Gruber" userId="c9ddd9b9-c49e-4c97-b481-a45fecd6ff96" providerId="ADAL" clId="{8A54C7AF-ECDD-46C3-B00F-407A62FD1BA3}" dt="2022-09-14T04:58:19.733" v="1855" actId="20577"/>
          <ac:spMkLst>
            <pc:docMk/>
            <pc:sldMk cId="2507569817" sldId="271"/>
            <ac:spMk id="36" creationId="{26025BF6-D611-11F2-5B66-463838E48CF9}"/>
          </ac:spMkLst>
        </pc:spChg>
        <pc:spChg chg="mod">
          <ac:chgData name="Monica Gruber" userId="c9ddd9b9-c49e-4c97-b481-a45fecd6ff96" providerId="ADAL" clId="{8A54C7AF-ECDD-46C3-B00F-407A62FD1BA3}" dt="2022-09-14T05:00:03.804" v="2026" actId="20577"/>
          <ac:spMkLst>
            <pc:docMk/>
            <pc:sldMk cId="2507569817" sldId="271"/>
            <ac:spMk id="38" creationId="{0D5C71A0-F71D-8A8B-1CD3-BE030FE21335}"/>
          </ac:spMkLst>
        </pc:spChg>
        <pc:spChg chg="mod">
          <ac:chgData name="Monica Gruber" userId="c9ddd9b9-c49e-4c97-b481-a45fecd6ff96" providerId="ADAL" clId="{8A54C7AF-ECDD-46C3-B00F-407A62FD1BA3}" dt="2022-09-14T04:58:06.118" v="1850" actId="20577"/>
          <ac:spMkLst>
            <pc:docMk/>
            <pc:sldMk cId="2507569817" sldId="271"/>
            <ac:spMk id="40" creationId="{AE81F383-1BCE-8766-6E0F-183AF4B37553}"/>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2005EC-A9F8-4530-8A8E-15F90C134277}" type="datetimeFigureOut">
              <a:rPr lang="en-NZ" smtClean="0"/>
              <a:t>14/09/2022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3299623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2005EC-A9F8-4530-8A8E-15F90C134277}" type="datetimeFigureOut">
              <a:rPr lang="en-NZ" smtClean="0"/>
              <a:t>14/09/2022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2857247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2005EC-A9F8-4530-8A8E-15F90C134277}" type="datetimeFigureOut">
              <a:rPr lang="en-NZ" smtClean="0"/>
              <a:t>14/09/2022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579513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2005EC-A9F8-4530-8A8E-15F90C134277}" type="datetimeFigureOut">
              <a:rPr lang="en-NZ" smtClean="0"/>
              <a:t>14/09/2022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300388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2005EC-A9F8-4530-8A8E-15F90C134277}" type="datetimeFigureOut">
              <a:rPr lang="en-NZ" smtClean="0"/>
              <a:t>14/09/2022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2228335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2005EC-A9F8-4530-8A8E-15F90C134277}" type="datetimeFigureOut">
              <a:rPr lang="en-NZ" smtClean="0"/>
              <a:t>14/09/2022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2448787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2005EC-A9F8-4530-8A8E-15F90C134277}" type="datetimeFigureOut">
              <a:rPr lang="en-NZ" smtClean="0"/>
              <a:t>14/09/2022</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1934264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2005EC-A9F8-4530-8A8E-15F90C134277}" type="datetimeFigureOut">
              <a:rPr lang="en-NZ" smtClean="0"/>
              <a:t>14/09/2022</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3082162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2005EC-A9F8-4530-8A8E-15F90C134277}" type="datetimeFigureOut">
              <a:rPr lang="en-NZ" smtClean="0"/>
              <a:t>14/09/2022</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2737157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F2005EC-A9F8-4530-8A8E-15F90C134277}" type="datetimeFigureOut">
              <a:rPr lang="en-NZ" smtClean="0"/>
              <a:t>14/09/2022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1882666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F2005EC-A9F8-4530-8A8E-15F90C134277}" type="datetimeFigureOut">
              <a:rPr lang="en-NZ" smtClean="0"/>
              <a:t>14/09/2022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833801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3F2005EC-A9F8-4530-8A8E-15F90C134277}" type="datetimeFigureOut">
              <a:rPr lang="en-NZ" smtClean="0"/>
              <a:t>14/09/2022</a:t>
            </a:fld>
            <a:endParaRPr lang="en-NZ"/>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C6394A1E-1522-4639-A8CB-7E2090099CAC}" type="slidenum">
              <a:rPr lang="en-NZ" smtClean="0"/>
              <a:t>‹#›</a:t>
            </a:fld>
            <a:endParaRPr lang="en-NZ"/>
          </a:p>
        </p:txBody>
      </p:sp>
    </p:spTree>
    <p:extLst>
      <p:ext uri="{BB962C8B-B14F-4D97-AF65-F5344CB8AC3E}">
        <p14:creationId xmlns:p14="http://schemas.microsoft.com/office/powerpoint/2010/main" val="41224170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8.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emf"/><Relationship Id="rId7" Type="http://schemas.openxmlformats.org/officeDocument/2006/relationships/image" Target="../media/image10.jpeg"/><Relationship Id="rId12" Type="http://schemas.openxmlformats.org/officeDocument/2006/relationships/image" Target="../media/image15.tif"/><Relationship Id="rId2" Type="http://schemas.openxmlformats.org/officeDocument/2006/relationships/image" Target="../media/image6.emf"/><Relationship Id="rId1" Type="http://schemas.openxmlformats.org/officeDocument/2006/relationships/slideLayout" Target="../slideLayouts/slideLayout8.xml"/><Relationship Id="rId6" Type="http://schemas.openxmlformats.org/officeDocument/2006/relationships/hyperlink" Target="https://www.cabi.org/isc/datasheet/48447" TargetMode="External"/><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emf"/><Relationship Id="rId9"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30EBD1E-DF4D-0BBD-4F8A-8F51C277E561}"/>
              </a:ext>
            </a:extLst>
          </p:cNvPr>
          <p:cNvSpPr/>
          <p:nvPr/>
        </p:nvSpPr>
        <p:spPr>
          <a:xfrm>
            <a:off x="-1" y="1435100"/>
            <a:ext cx="6857999" cy="5359400"/>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E905356-25F6-D909-CAD3-FBECBAFB7EFA}"/>
              </a:ext>
            </a:extLst>
          </p:cNvPr>
          <p:cNvSpPr>
            <a:spLocks noGrp="1"/>
          </p:cNvSpPr>
          <p:nvPr>
            <p:ph idx="1"/>
          </p:nvPr>
        </p:nvSpPr>
        <p:spPr>
          <a:xfrm>
            <a:off x="2766563" y="1573079"/>
            <a:ext cx="3912891" cy="4943926"/>
          </a:xfrm>
        </p:spPr>
        <p:txBody>
          <a:bodyPr>
            <a:noAutofit/>
          </a:bodyPr>
          <a:lstStyle/>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Kariba weed is a free-floating plant (a fern) that dominates a wide variety of water habitats in its introduced range, including lakes, rivers and rice paddies flood canals, artificial lakes and hydro-electric facilities swamps, drainage channels and along river margins </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Prefers stagnant or slow moving water, often in small bays and inlets of dissected shorelines and tributaries of small streams, where it is protected from wave action</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Plants produce green vegetation on hairy stems that reach up to 30 cm long and 5 cm wide. </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Forms mats 2.5 cm thick (or much thicker, depending on local conditions such as water current, waves, and so on)</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Spread within an system by movement of plants by wind, water currents, floods and animals. Birds and animals that use waterways can spread the weed between waterways. Spread between waterways is assumed to be mainly by people moving plants intentionally (as ornamentals), unintentionally as a hitchhiker on boats, or in shipments of aquatic plants and fish </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Increased transport of commodities in international commerce will increase the movement of </a:t>
            </a:r>
            <a:r>
              <a:rPr lang="en-NZ" sz="1100">
                <a:solidFill>
                  <a:srgbClr val="18434D"/>
                </a:solidFill>
                <a:latin typeface="Arial" panose="020B0604020202020204" pitchFamily="34" charset="0"/>
                <a:cs typeface="Arial" panose="020B0604020202020204" pitchFamily="34" charset="0"/>
              </a:rPr>
              <a:t>Kariba weed </a:t>
            </a:r>
            <a:r>
              <a:rPr lang="en-NZ" sz="1100" dirty="0">
                <a:solidFill>
                  <a:srgbClr val="18434D"/>
                </a:solidFill>
                <a:latin typeface="Arial" panose="020B0604020202020204" pitchFamily="34" charset="0"/>
                <a:cs typeface="Arial" panose="020B0604020202020204" pitchFamily="34" charset="0"/>
              </a:rPr>
              <a:t>around </a:t>
            </a:r>
            <a:r>
              <a:rPr lang="en-NZ" sz="1100">
                <a:solidFill>
                  <a:srgbClr val="18434D"/>
                </a:solidFill>
                <a:latin typeface="Arial" panose="020B0604020202020204" pitchFamily="34" charset="0"/>
                <a:cs typeface="Arial" panose="020B0604020202020204" pitchFamily="34" charset="0"/>
              </a:rPr>
              <a:t>the world</a:t>
            </a:r>
            <a:endParaRPr lang="en-NZ" sz="1100" dirty="0">
              <a:solidFill>
                <a:srgbClr val="18434D"/>
              </a:solidFill>
              <a:latin typeface="Arial" panose="020B0604020202020204" pitchFamily="34" charset="0"/>
              <a:cs typeface="Arial" panose="020B0604020202020204" pitchFamily="34" charset="0"/>
            </a:endParaRPr>
          </a:p>
          <a:p>
            <a:pPr>
              <a:lnSpc>
                <a:spcPct val="100000"/>
              </a:lnSpc>
              <a:spcBef>
                <a:spcPts val="600"/>
              </a:spcBef>
            </a:pPr>
            <a:endParaRPr lang="en-NZ" sz="1100" dirty="0">
              <a:solidFill>
                <a:srgbClr val="18434D"/>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DDB12B0C-6C09-B5F5-6D04-6D2004D8F094}"/>
              </a:ext>
            </a:extLst>
          </p:cNvPr>
          <p:cNvSpPr>
            <a:spLocks noGrp="1"/>
          </p:cNvSpPr>
          <p:nvPr>
            <p:ph type="body" sz="half" idx="2"/>
          </p:nvPr>
        </p:nvSpPr>
        <p:spPr>
          <a:xfrm>
            <a:off x="-2" y="6573850"/>
            <a:ext cx="6858000" cy="457193"/>
          </a:xfrm>
          <a:solidFill>
            <a:srgbClr val="31869A"/>
          </a:solidFill>
          <a:ln>
            <a:noFill/>
          </a:ln>
        </p:spPr>
        <p:txBody>
          <a:bodyPr>
            <a:normAutofit/>
          </a:bodyPr>
          <a:lstStyle/>
          <a:p>
            <a:pPr>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            PATHWAYS    </a:t>
            </a:r>
            <a:r>
              <a:rPr lang="en-NZ" b="1" dirty="0">
                <a:solidFill>
                  <a:srgbClr val="E2C06A"/>
                </a:solidFill>
                <a:latin typeface="Arial" panose="020B0604020202020204" pitchFamily="34" charset="0"/>
                <a:cs typeface="Arial" panose="020B0604020202020204" pitchFamily="34" charset="0"/>
                <a:sym typeface="Wingdings" panose="05000000000000000000" pitchFamily="2" charset="2"/>
              </a:rPr>
              <a:t> water</a:t>
            </a:r>
            <a:r>
              <a:rPr lang="en-NZ" b="1" dirty="0">
                <a:solidFill>
                  <a:srgbClr val="E2C06A"/>
                </a:solidFill>
                <a:latin typeface="Arial" panose="020B0604020202020204" pitchFamily="34" charset="0"/>
                <a:cs typeface="Arial" panose="020B0604020202020204" pitchFamily="34" charset="0"/>
              </a:rPr>
              <a:t>        </a:t>
            </a:r>
            <a:r>
              <a:rPr lang="en-NZ" sz="1200" b="1" dirty="0">
                <a:solidFill>
                  <a:srgbClr val="E2C06A"/>
                </a:solidFill>
                <a:latin typeface="Arial" panose="020B0604020202020204" pitchFamily="34" charset="0"/>
                <a:cs typeface="Arial" panose="020B0604020202020204" pitchFamily="34" charset="0"/>
                <a:sym typeface="Wingdings" panose="05000000000000000000" pitchFamily="2" charset="2"/>
              </a:rPr>
              <a:t></a:t>
            </a:r>
            <a:r>
              <a:rPr lang="en-NZ" b="1" dirty="0">
                <a:solidFill>
                  <a:srgbClr val="E2C06A"/>
                </a:solidFill>
                <a:latin typeface="Arial" panose="020B0604020202020204" pitchFamily="34" charset="0"/>
                <a:cs typeface="Arial" panose="020B0604020202020204" pitchFamily="34" charset="0"/>
              </a:rPr>
              <a:t> pet and aquarium trade       </a:t>
            </a:r>
          </a:p>
        </p:txBody>
      </p:sp>
      <p:pic>
        <p:nvPicPr>
          <p:cNvPr id="7" name="Picture 6">
            <a:extLst>
              <a:ext uri="{FF2B5EF4-FFF2-40B4-BE49-F238E27FC236}">
                <a16:creationId xmlns:a16="http://schemas.microsoft.com/office/drawing/2014/main" id="{04C884B9-2B98-0ADD-B8D3-C977E4188FAA}"/>
              </a:ext>
            </a:extLst>
          </p:cNvPr>
          <p:cNvPicPr>
            <a:picLocks noChangeAspect="1"/>
          </p:cNvPicPr>
          <p:nvPr/>
        </p:nvPicPr>
        <p:blipFill rotWithShape="1">
          <a:blip r:embed="rId2"/>
          <a:srcRect l="3114" t="2760" r="9587" b="635"/>
          <a:stretch/>
        </p:blipFill>
        <p:spPr>
          <a:xfrm>
            <a:off x="149860" y="6486157"/>
            <a:ext cx="613409" cy="632577"/>
          </a:xfrm>
          <a:prstGeom prst="flowChartConnector">
            <a:avLst/>
          </a:prstGeom>
        </p:spPr>
      </p:pic>
      <p:sp>
        <p:nvSpPr>
          <p:cNvPr id="15" name="Rectangle 14">
            <a:extLst>
              <a:ext uri="{FF2B5EF4-FFF2-40B4-BE49-F238E27FC236}">
                <a16:creationId xmlns:a16="http://schemas.microsoft.com/office/drawing/2014/main" id="{7572A2FF-8072-4C53-29E5-B8E339566B9D}"/>
              </a:ext>
            </a:extLst>
          </p:cNvPr>
          <p:cNvSpPr/>
          <p:nvPr/>
        </p:nvSpPr>
        <p:spPr>
          <a:xfrm>
            <a:off x="178547" y="7182415"/>
            <a:ext cx="1497853" cy="1792287"/>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NZ" sz="1050" dirty="0">
              <a:solidFill>
                <a:srgbClr val="18434D"/>
              </a:solidFill>
              <a:latin typeface="Arial" panose="020B0604020202020204" pitchFamily="34" charset="0"/>
              <a:cs typeface="Arial" panose="020B0604020202020204" pitchFamily="34" charset="0"/>
            </a:endParaRPr>
          </a:p>
          <a:p>
            <a:endParaRPr lang="en-NZ" sz="1050" dirty="0">
              <a:solidFill>
                <a:srgbClr val="18434D"/>
              </a:solidFill>
              <a:latin typeface="Arial" panose="020B0604020202020204" pitchFamily="34" charset="0"/>
              <a:cs typeface="Arial" panose="020B0604020202020204" pitchFamily="34" charset="0"/>
            </a:endParaRPr>
          </a:p>
          <a:p>
            <a:endParaRPr lang="en-NZ" sz="1050" dirty="0">
              <a:solidFill>
                <a:srgbClr val="18434D"/>
              </a:solidFill>
              <a:latin typeface="Arial" panose="020B0604020202020204" pitchFamily="34" charset="0"/>
              <a:cs typeface="Arial" panose="020B0604020202020204" pitchFamily="34" charset="0"/>
            </a:endParaRPr>
          </a:p>
          <a:p>
            <a:endParaRPr lang="en-NZ" sz="1050" dirty="0">
              <a:solidFill>
                <a:srgbClr val="18434D"/>
              </a:solidFill>
              <a:latin typeface="Arial" panose="020B0604020202020204" pitchFamily="34" charset="0"/>
              <a:cs typeface="Arial" panose="020B0604020202020204" pitchFamily="34" charset="0"/>
            </a:endParaRPr>
          </a:p>
          <a:p>
            <a:r>
              <a:rPr lang="en-NZ" sz="1050" dirty="0">
                <a:solidFill>
                  <a:srgbClr val="18434D"/>
                </a:solidFill>
                <a:latin typeface="Arial" panose="020B0604020202020204" pitchFamily="34" charset="0"/>
                <a:cs typeface="Arial" panose="020B0604020202020204" pitchFamily="34" charset="0"/>
              </a:rPr>
              <a:t>Present 	  (status not	 recorded)</a:t>
            </a:r>
          </a:p>
        </p:txBody>
      </p:sp>
      <p:sp>
        <p:nvSpPr>
          <p:cNvPr id="17" name="Rectangle 16">
            <a:extLst>
              <a:ext uri="{FF2B5EF4-FFF2-40B4-BE49-F238E27FC236}">
                <a16:creationId xmlns:a16="http://schemas.microsoft.com/office/drawing/2014/main" id="{B3030A7F-C5DD-9496-C7F7-23AA6271D158}"/>
              </a:ext>
            </a:extLst>
          </p:cNvPr>
          <p:cNvSpPr/>
          <p:nvPr/>
        </p:nvSpPr>
        <p:spPr>
          <a:xfrm>
            <a:off x="1003300" y="7957961"/>
            <a:ext cx="571500" cy="330200"/>
          </a:xfrm>
          <a:prstGeom prst="rect">
            <a:avLst/>
          </a:prstGeom>
          <a:solidFill>
            <a:srgbClr val="C94B0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Title 1">
            <a:extLst>
              <a:ext uri="{FF2B5EF4-FFF2-40B4-BE49-F238E27FC236}">
                <a16:creationId xmlns:a16="http://schemas.microsoft.com/office/drawing/2014/main" id="{355032D3-B12B-81A1-D44B-77E05659E3E3}"/>
              </a:ext>
            </a:extLst>
          </p:cNvPr>
          <p:cNvSpPr txBox="1">
            <a:spLocks/>
          </p:cNvSpPr>
          <p:nvPr/>
        </p:nvSpPr>
        <p:spPr>
          <a:xfrm>
            <a:off x="0" y="0"/>
            <a:ext cx="6857999" cy="1052993"/>
          </a:xfrm>
          <a:prstGeom prst="rect">
            <a:avLst/>
          </a:prstGeom>
          <a:solidFill>
            <a:srgbClr val="18434D"/>
          </a:solidFill>
          <a:ln>
            <a:noFill/>
          </a:ln>
        </p:spPr>
        <p:txBody>
          <a:bodyPr vert="horz" lIns="91440" tIns="45720" rIns="91440" bIns="45720" rtlCol="0" anchor="ctr">
            <a:norm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r>
              <a:rPr lang="en-NZ" sz="2800" b="1" dirty="0">
                <a:solidFill>
                  <a:srgbClr val="E8F3F7"/>
                </a:solidFill>
                <a:latin typeface="Arial" panose="020B0604020202020204" pitchFamily="34" charset="0"/>
                <a:cs typeface="Arial" panose="020B0604020202020204" pitchFamily="34" charset="0"/>
              </a:rPr>
              <a:t>  Kariba weed</a:t>
            </a:r>
            <a:br>
              <a:rPr lang="en-NZ" sz="2800" b="1" dirty="0">
                <a:solidFill>
                  <a:srgbClr val="E8F3F7"/>
                </a:solidFill>
                <a:latin typeface="Arial" panose="020B0604020202020204" pitchFamily="34" charset="0"/>
                <a:cs typeface="Arial" panose="020B0604020202020204" pitchFamily="34" charset="0"/>
              </a:rPr>
            </a:br>
            <a:r>
              <a:rPr lang="en-NZ" sz="2800" b="1" dirty="0">
                <a:solidFill>
                  <a:srgbClr val="E8F3F7"/>
                </a:solidFill>
                <a:latin typeface="Arial" panose="020B0604020202020204" pitchFamily="34" charset="0"/>
                <a:cs typeface="Arial" panose="020B0604020202020204" pitchFamily="34" charset="0"/>
              </a:rPr>
              <a:t>  </a:t>
            </a:r>
            <a:r>
              <a:rPr lang="en-NZ" sz="1600" b="1" i="1" dirty="0">
                <a:solidFill>
                  <a:srgbClr val="E2C06A"/>
                </a:solidFill>
                <a:latin typeface="Arial" panose="020B0604020202020204" pitchFamily="34" charset="0"/>
                <a:cs typeface="Arial" panose="020B0604020202020204" pitchFamily="34" charset="0"/>
              </a:rPr>
              <a:t>Salvinia </a:t>
            </a:r>
            <a:r>
              <a:rPr lang="en-NZ" sz="1600" b="1" i="1" dirty="0" err="1">
                <a:solidFill>
                  <a:srgbClr val="E2C06A"/>
                </a:solidFill>
                <a:latin typeface="Arial" panose="020B0604020202020204" pitchFamily="34" charset="0"/>
                <a:cs typeface="Arial" panose="020B0604020202020204" pitchFamily="34" charset="0"/>
              </a:rPr>
              <a:t>molesta</a:t>
            </a:r>
            <a:endParaRPr lang="en-NZ" b="1" dirty="0">
              <a:solidFill>
                <a:srgbClr val="E2C06A"/>
              </a:solidFill>
              <a:latin typeface="Arial" panose="020B0604020202020204" pitchFamily="34" charset="0"/>
              <a:cs typeface="Arial" panose="020B0604020202020204" pitchFamily="34" charset="0"/>
            </a:endParaRPr>
          </a:p>
        </p:txBody>
      </p:sp>
      <p:sp>
        <p:nvSpPr>
          <p:cNvPr id="19" name="Text Placeholder 3">
            <a:extLst>
              <a:ext uri="{FF2B5EF4-FFF2-40B4-BE49-F238E27FC236}">
                <a16:creationId xmlns:a16="http://schemas.microsoft.com/office/drawing/2014/main" id="{CF3C53D4-532F-B7A8-8085-4373C5DAF3FE}"/>
              </a:ext>
            </a:extLst>
          </p:cNvPr>
          <p:cNvSpPr txBox="1">
            <a:spLocks/>
          </p:cNvSpPr>
          <p:nvPr/>
        </p:nvSpPr>
        <p:spPr>
          <a:xfrm>
            <a:off x="-1" y="982839"/>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KEY FEATURES</a:t>
            </a:r>
          </a:p>
        </p:txBody>
      </p:sp>
      <p:pic>
        <p:nvPicPr>
          <p:cNvPr id="1026" name="Picture 2">
            <a:extLst>
              <a:ext uri="{FF2B5EF4-FFF2-40B4-BE49-F238E27FC236}">
                <a16:creationId xmlns:a16="http://schemas.microsoft.com/office/drawing/2014/main" id="{258E6E16-AB79-4205-6C43-9C0F17C058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600" y="7226442"/>
            <a:ext cx="4828540" cy="2523806"/>
          </a:xfrm>
          <a:prstGeom prst="rect">
            <a:avLst/>
          </a:prstGeom>
          <a:solidFill>
            <a:srgbClr val="C94B0B"/>
          </a:solidFill>
        </p:spPr>
      </p:pic>
      <p:pic>
        <p:nvPicPr>
          <p:cNvPr id="2" name="Picture 4" descr="Salvinia molesta (kariba weed); infestation growing in waterway south of Darwin, Australia.">
            <a:extLst>
              <a:ext uri="{FF2B5EF4-FFF2-40B4-BE49-F238E27FC236}">
                <a16:creationId xmlns:a16="http://schemas.microsoft.com/office/drawing/2014/main" id="{31E61E6F-8E41-589C-6C3D-037AF54F40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820" y="4868219"/>
            <a:ext cx="2258922" cy="15059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F6FA3FF-8B08-294D-02C7-1651CD45B42A}"/>
              </a:ext>
            </a:extLst>
          </p:cNvPr>
          <p:cNvPicPr>
            <a:picLocks noChangeAspect="1"/>
          </p:cNvPicPr>
          <p:nvPr/>
        </p:nvPicPr>
        <p:blipFill>
          <a:blip r:embed="rId5"/>
          <a:stretch>
            <a:fillRect/>
          </a:stretch>
        </p:blipFill>
        <p:spPr>
          <a:xfrm>
            <a:off x="253820" y="1632394"/>
            <a:ext cx="2258922" cy="1508462"/>
          </a:xfrm>
          <a:prstGeom prst="rect">
            <a:avLst/>
          </a:prstGeom>
        </p:spPr>
      </p:pic>
      <p:pic>
        <p:nvPicPr>
          <p:cNvPr id="1030" name="Picture 6" descr="Salvinia molesta (kariba weed); plants free floating, green, up to 30cm long, 5cm wide, mat-forming, mat to 2.5cm thick (or much thicker, depending on local conditions).">
            <a:extLst>
              <a:ext uri="{FF2B5EF4-FFF2-40B4-BE49-F238E27FC236}">
                <a16:creationId xmlns:a16="http://schemas.microsoft.com/office/drawing/2014/main" id="{821D51C9-DF2F-EE6C-BD54-2A82A6D63D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820" y="3240697"/>
            <a:ext cx="2258922" cy="1505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54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67E2EBD-18B2-6E86-7CF1-1C6725900607}"/>
              </a:ext>
            </a:extLst>
          </p:cNvPr>
          <p:cNvSpPr/>
          <p:nvPr/>
        </p:nvSpPr>
        <p:spPr>
          <a:xfrm>
            <a:off x="94706" y="2303963"/>
            <a:ext cx="1596980" cy="1955881"/>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NZ" sz="1050" dirty="0">
                <a:solidFill>
                  <a:srgbClr val="18434D"/>
                </a:solidFill>
                <a:latin typeface="Arial" panose="020B0604020202020204" pitchFamily="34" charset="0"/>
                <a:cs typeface="Arial" panose="020B0604020202020204" pitchFamily="34" charset="0"/>
              </a:rPr>
              <a:t>Disrupts native ecosystems, reducing natural resilience. Thick mats cut off light and outcompete native plants, and impacts water quality, affecting native plant and fish populations</a:t>
            </a:r>
          </a:p>
        </p:txBody>
      </p:sp>
      <p:sp>
        <p:nvSpPr>
          <p:cNvPr id="16" name="Text Placeholder 3">
            <a:extLst>
              <a:ext uri="{FF2B5EF4-FFF2-40B4-BE49-F238E27FC236}">
                <a16:creationId xmlns:a16="http://schemas.microsoft.com/office/drawing/2014/main" id="{BEC4E14F-3B6E-18F3-3F58-3CF0FF341EB7}"/>
              </a:ext>
            </a:extLst>
          </p:cNvPr>
          <p:cNvSpPr txBox="1">
            <a:spLocks/>
          </p:cNvSpPr>
          <p:nvPr/>
        </p:nvSpPr>
        <p:spPr>
          <a:xfrm>
            <a:off x="-1" y="6003114"/>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ADDITIONAL NOTES</a:t>
            </a:r>
          </a:p>
        </p:txBody>
      </p:sp>
      <p:sp>
        <p:nvSpPr>
          <p:cNvPr id="17" name="Text Placeholder 3">
            <a:extLst>
              <a:ext uri="{FF2B5EF4-FFF2-40B4-BE49-F238E27FC236}">
                <a16:creationId xmlns:a16="http://schemas.microsoft.com/office/drawing/2014/main" id="{93E9C069-D165-2BB0-E11F-44A71573A9DF}"/>
              </a:ext>
            </a:extLst>
          </p:cNvPr>
          <p:cNvSpPr txBox="1">
            <a:spLocks/>
          </p:cNvSpPr>
          <p:nvPr/>
        </p:nvSpPr>
        <p:spPr>
          <a:xfrm>
            <a:off x="-1704" y="4439097"/>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DISTRIBUTION</a:t>
            </a:r>
          </a:p>
        </p:txBody>
      </p:sp>
      <p:sp>
        <p:nvSpPr>
          <p:cNvPr id="18" name="Text Placeholder 3">
            <a:extLst>
              <a:ext uri="{FF2B5EF4-FFF2-40B4-BE49-F238E27FC236}">
                <a16:creationId xmlns:a16="http://schemas.microsoft.com/office/drawing/2014/main" id="{A6A913F0-FC65-34F3-A0E3-FD5D1E165333}"/>
              </a:ext>
            </a:extLst>
          </p:cNvPr>
          <p:cNvSpPr txBox="1">
            <a:spLocks/>
          </p:cNvSpPr>
          <p:nvPr/>
        </p:nvSpPr>
        <p:spPr>
          <a:xfrm>
            <a:off x="-3826" y="7411047"/>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INFORMATION SOURCES </a:t>
            </a:r>
            <a:r>
              <a:rPr lang="en-NZ" dirty="0">
                <a:solidFill>
                  <a:srgbClr val="C4E0EB"/>
                </a:solidFill>
                <a:latin typeface="Arial" panose="020B0604020202020204" pitchFamily="34" charset="0"/>
                <a:cs typeface="Arial" panose="020B0604020202020204" pitchFamily="34" charset="0"/>
              </a:rPr>
              <a:t>(click links for more)</a:t>
            </a:r>
            <a:endParaRPr lang="en-NZ" sz="2000" dirty="0">
              <a:solidFill>
                <a:srgbClr val="C4E0EB"/>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42915D2D-A752-8370-B1C4-E4F97AFE35B8}"/>
              </a:ext>
            </a:extLst>
          </p:cNvPr>
          <p:cNvGrpSpPr/>
          <p:nvPr/>
        </p:nvGrpSpPr>
        <p:grpSpPr>
          <a:xfrm>
            <a:off x="3563618" y="1666153"/>
            <a:ext cx="1390496" cy="510803"/>
            <a:chOff x="3528718" y="2217447"/>
            <a:chExt cx="1390496" cy="510803"/>
          </a:xfrm>
        </p:grpSpPr>
        <p:pic>
          <p:nvPicPr>
            <p:cNvPr id="9" name="Picture 8">
              <a:extLst>
                <a:ext uri="{FF2B5EF4-FFF2-40B4-BE49-F238E27FC236}">
                  <a16:creationId xmlns:a16="http://schemas.microsoft.com/office/drawing/2014/main" id="{88763411-12A9-2538-836A-C9425B23B864}"/>
                </a:ext>
              </a:extLst>
            </p:cNvPr>
            <p:cNvPicPr>
              <a:picLocks noChangeAspect="1"/>
            </p:cNvPicPr>
            <p:nvPr/>
          </p:nvPicPr>
          <p:blipFill>
            <a:blip r:embed="rId2"/>
            <a:stretch>
              <a:fillRect/>
            </a:stretch>
          </p:blipFill>
          <p:spPr>
            <a:xfrm>
              <a:off x="3528718" y="2219535"/>
              <a:ext cx="618186" cy="508715"/>
            </a:xfrm>
            <a:prstGeom prst="rect">
              <a:avLst/>
            </a:prstGeom>
          </p:spPr>
        </p:pic>
        <p:sp>
          <p:nvSpPr>
            <p:cNvPr id="31" name="Text Placeholder 3">
              <a:extLst>
                <a:ext uri="{FF2B5EF4-FFF2-40B4-BE49-F238E27FC236}">
                  <a16:creationId xmlns:a16="http://schemas.microsoft.com/office/drawing/2014/main" id="{EAFA7B12-0573-1476-E953-5795436F10ED}"/>
                </a:ext>
              </a:extLst>
            </p:cNvPr>
            <p:cNvSpPr txBox="1">
              <a:spLocks/>
            </p:cNvSpPr>
            <p:nvPr/>
          </p:nvSpPr>
          <p:spPr>
            <a:xfrm>
              <a:off x="4097036" y="2217447"/>
              <a:ext cx="822178" cy="504000"/>
            </a:xfrm>
            <a:prstGeom prst="rect">
              <a:avLst/>
            </a:prstGeom>
            <a:solidFill>
              <a:schemeClr val="bg1"/>
            </a:solidFill>
            <a:ln>
              <a:noFill/>
            </a:ln>
          </p:spPr>
          <p:txBody>
            <a:bodyPr vert="horz" lIns="91440" tIns="45720" rIns="91440" bIns="45720" rtlCol="0" anchor="ct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10000"/>
                </a:lnSpc>
                <a:spcBef>
                  <a:spcPts val="0"/>
                </a:spcBef>
              </a:pPr>
              <a:r>
                <a:rPr lang="en-NZ" sz="1400" b="1" dirty="0">
                  <a:solidFill>
                    <a:srgbClr val="18434D"/>
                  </a:solidFill>
                  <a:latin typeface="Arial Narrow" panose="020B0606020202030204" pitchFamily="34" charset="0"/>
                  <a:cs typeface="Arial" panose="020B0604020202020204" pitchFamily="34" charset="0"/>
                </a:rPr>
                <a:t>Society &amp;</a:t>
              </a:r>
            </a:p>
            <a:p>
              <a:pPr>
                <a:lnSpc>
                  <a:spcPct val="110000"/>
                </a:lnSpc>
                <a:spcBef>
                  <a:spcPts val="0"/>
                </a:spcBef>
              </a:pPr>
              <a:r>
                <a:rPr lang="en-NZ" sz="1400" b="1" dirty="0">
                  <a:solidFill>
                    <a:srgbClr val="18434D"/>
                  </a:solidFill>
                  <a:latin typeface="Arial Narrow" panose="020B0606020202030204" pitchFamily="34" charset="0"/>
                  <a:cs typeface="Arial" panose="020B0604020202020204" pitchFamily="34" charset="0"/>
                </a:rPr>
                <a:t>Culture</a:t>
              </a:r>
            </a:p>
          </p:txBody>
        </p:sp>
      </p:grpSp>
      <p:grpSp>
        <p:nvGrpSpPr>
          <p:cNvPr id="13" name="Group 12">
            <a:extLst>
              <a:ext uri="{FF2B5EF4-FFF2-40B4-BE49-F238E27FC236}">
                <a16:creationId xmlns:a16="http://schemas.microsoft.com/office/drawing/2014/main" id="{F104C532-B7E1-D09D-1B6F-A09AFDE82027}"/>
              </a:ext>
            </a:extLst>
          </p:cNvPr>
          <p:cNvGrpSpPr/>
          <p:nvPr/>
        </p:nvGrpSpPr>
        <p:grpSpPr>
          <a:xfrm>
            <a:off x="5340248" y="1668395"/>
            <a:ext cx="1320634" cy="506318"/>
            <a:chOff x="5206898" y="2214176"/>
            <a:chExt cx="1320634" cy="506318"/>
          </a:xfrm>
        </p:grpSpPr>
        <p:sp>
          <p:nvSpPr>
            <p:cNvPr id="19" name="Text Placeholder 3">
              <a:extLst>
                <a:ext uri="{FF2B5EF4-FFF2-40B4-BE49-F238E27FC236}">
                  <a16:creationId xmlns:a16="http://schemas.microsoft.com/office/drawing/2014/main" id="{37F425DD-FDFF-2B71-A7F5-2DD0EF86DB36}"/>
                </a:ext>
              </a:extLst>
            </p:cNvPr>
            <p:cNvSpPr txBox="1">
              <a:spLocks/>
            </p:cNvSpPr>
            <p:nvPr/>
          </p:nvSpPr>
          <p:spPr>
            <a:xfrm>
              <a:off x="5659634" y="2214176"/>
              <a:ext cx="867898" cy="504000"/>
            </a:xfrm>
            <a:prstGeom prst="rect">
              <a:avLst/>
            </a:prstGeom>
            <a:solidFill>
              <a:schemeClr val="bg1"/>
            </a:solidFill>
            <a:ln>
              <a:noFill/>
            </a:ln>
          </p:spPr>
          <p:txBody>
            <a:bodyPr vert="horz" lIns="91440" tIns="45720" rIns="91440" bIns="4572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00000"/>
                </a:lnSpc>
                <a:spcBef>
                  <a:spcPts val="0"/>
                </a:spcBef>
              </a:pPr>
              <a:r>
                <a:rPr lang="en-NZ" sz="1400" b="1" dirty="0">
                  <a:solidFill>
                    <a:srgbClr val="18434D"/>
                  </a:solidFill>
                  <a:latin typeface="Arial Narrow" panose="020B0606020202030204" pitchFamily="34" charset="0"/>
                  <a:cs typeface="Arial" panose="020B0604020202020204" pitchFamily="34" charset="0"/>
                </a:rPr>
                <a:t>Economy</a:t>
              </a:r>
            </a:p>
          </p:txBody>
        </p:sp>
        <p:pic>
          <p:nvPicPr>
            <p:cNvPr id="7" name="Picture 6">
              <a:extLst>
                <a:ext uri="{FF2B5EF4-FFF2-40B4-BE49-F238E27FC236}">
                  <a16:creationId xmlns:a16="http://schemas.microsoft.com/office/drawing/2014/main" id="{C39EA138-4623-A4D5-4EFD-39CE9666CCE0}"/>
                </a:ext>
              </a:extLst>
            </p:cNvPr>
            <p:cNvPicPr>
              <a:picLocks noChangeAspect="1"/>
            </p:cNvPicPr>
            <p:nvPr/>
          </p:nvPicPr>
          <p:blipFill>
            <a:blip r:embed="rId3"/>
            <a:stretch>
              <a:fillRect/>
            </a:stretch>
          </p:blipFill>
          <p:spPr>
            <a:xfrm>
              <a:off x="5206898" y="2224657"/>
              <a:ext cx="540913" cy="495837"/>
            </a:xfrm>
            <a:prstGeom prst="rect">
              <a:avLst/>
            </a:prstGeom>
          </p:spPr>
        </p:pic>
      </p:grpSp>
      <p:grpSp>
        <p:nvGrpSpPr>
          <p:cNvPr id="22" name="Group 21">
            <a:extLst>
              <a:ext uri="{FF2B5EF4-FFF2-40B4-BE49-F238E27FC236}">
                <a16:creationId xmlns:a16="http://schemas.microsoft.com/office/drawing/2014/main" id="{F34F3DA3-E927-68DC-67D0-DC4778C2DC2C}"/>
              </a:ext>
            </a:extLst>
          </p:cNvPr>
          <p:cNvGrpSpPr/>
          <p:nvPr/>
        </p:nvGrpSpPr>
        <p:grpSpPr>
          <a:xfrm>
            <a:off x="1940628" y="1669067"/>
            <a:ext cx="1324991" cy="504974"/>
            <a:chOff x="1877128" y="2203958"/>
            <a:chExt cx="1324991" cy="504974"/>
          </a:xfrm>
        </p:grpSpPr>
        <p:sp>
          <p:nvSpPr>
            <p:cNvPr id="33" name="Text Placeholder 3">
              <a:extLst>
                <a:ext uri="{FF2B5EF4-FFF2-40B4-BE49-F238E27FC236}">
                  <a16:creationId xmlns:a16="http://schemas.microsoft.com/office/drawing/2014/main" id="{26CD016F-C1E6-11E2-1C7B-E8B63E2E63CD}"/>
                </a:ext>
              </a:extLst>
            </p:cNvPr>
            <p:cNvSpPr txBox="1">
              <a:spLocks/>
            </p:cNvSpPr>
            <p:nvPr/>
          </p:nvSpPr>
          <p:spPr>
            <a:xfrm>
              <a:off x="2372321" y="2203958"/>
              <a:ext cx="829798" cy="504000"/>
            </a:xfrm>
            <a:prstGeom prst="rect">
              <a:avLst/>
            </a:prstGeom>
            <a:solidFill>
              <a:schemeClr val="bg1"/>
            </a:solidFill>
            <a:ln>
              <a:noFill/>
            </a:ln>
          </p:spPr>
          <p:txBody>
            <a:bodyPr vert="horz" lIns="91440" tIns="45720" rIns="91440" bIns="4572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00000"/>
                </a:lnSpc>
                <a:spcBef>
                  <a:spcPts val="1800"/>
                </a:spcBef>
              </a:pPr>
              <a:r>
                <a:rPr lang="en-NZ" sz="1400" b="1" dirty="0">
                  <a:solidFill>
                    <a:srgbClr val="18434D"/>
                  </a:solidFill>
                  <a:latin typeface="Arial Narrow" panose="020B0606020202030204" pitchFamily="34" charset="0"/>
                  <a:cs typeface="Arial" panose="020B0604020202020204" pitchFamily="34" charset="0"/>
                </a:rPr>
                <a:t>Health</a:t>
              </a:r>
            </a:p>
          </p:txBody>
        </p:sp>
        <p:pic>
          <p:nvPicPr>
            <p:cNvPr id="11" name="Picture 10">
              <a:extLst>
                <a:ext uri="{FF2B5EF4-FFF2-40B4-BE49-F238E27FC236}">
                  <a16:creationId xmlns:a16="http://schemas.microsoft.com/office/drawing/2014/main" id="{70667915-06EE-BAE0-AC2F-FFCA31A05F58}"/>
                </a:ext>
              </a:extLst>
            </p:cNvPr>
            <p:cNvPicPr>
              <a:picLocks noChangeAspect="1"/>
            </p:cNvPicPr>
            <p:nvPr/>
          </p:nvPicPr>
          <p:blipFill>
            <a:blip r:embed="rId4"/>
            <a:stretch>
              <a:fillRect/>
            </a:stretch>
          </p:blipFill>
          <p:spPr>
            <a:xfrm>
              <a:off x="1877128" y="2219535"/>
              <a:ext cx="566670" cy="489397"/>
            </a:xfrm>
            <a:prstGeom prst="rect">
              <a:avLst/>
            </a:prstGeom>
          </p:spPr>
        </p:pic>
      </p:grpSp>
      <p:grpSp>
        <p:nvGrpSpPr>
          <p:cNvPr id="26" name="Group 25">
            <a:extLst>
              <a:ext uri="{FF2B5EF4-FFF2-40B4-BE49-F238E27FC236}">
                <a16:creationId xmlns:a16="http://schemas.microsoft.com/office/drawing/2014/main" id="{737A5C03-3631-C878-992F-8B53C5619E2C}"/>
              </a:ext>
            </a:extLst>
          </p:cNvPr>
          <p:cNvGrpSpPr/>
          <p:nvPr/>
        </p:nvGrpSpPr>
        <p:grpSpPr>
          <a:xfrm>
            <a:off x="175987" y="1669554"/>
            <a:ext cx="1470840" cy="504000"/>
            <a:chOff x="264887" y="1669554"/>
            <a:chExt cx="1470840" cy="504000"/>
          </a:xfrm>
        </p:grpSpPr>
        <p:sp>
          <p:nvSpPr>
            <p:cNvPr id="35" name="Text Placeholder 3">
              <a:extLst>
                <a:ext uri="{FF2B5EF4-FFF2-40B4-BE49-F238E27FC236}">
                  <a16:creationId xmlns:a16="http://schemas.microsoft.com/office/drawing/2014/main" id="{FEAAA24C-C7A9-0928-2810-82978E0A647D}"/>
                </a:ext>
              </a:extLst>
            </p:cNvPr>
            <p:cNvSpPr txBox="1">
              <a:spLocks/>
            </p:cNvSpPr>
            <p:nvPr/>
          </p:nvSpPr>
          <p:spPr>
            <a:xfrm>
              <a:off x="630298" y="1669554"/>
              <a:ext cx="1105429" cy="504000"/>
            </a:xfrm>
            <a:prstGeom prst="rect">
              <a:avLst/>
            </a:prstGeom>
            <a:solidFill>
              <a:schemeClr val="bg1"/>
            </a:solidFill>
            <a:ln>
              <a:noFill/>
            </a:ln>
          </p:spPr>
          <p:txBody>
            <a:bodyPr vert="horz" lIns="91440" tIns="45720" rIns="91440" bIns="4572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00000"/>
                </a:lnSpc>
                <a:spcBef>
                  <a:spcPts val="1800"/>
                </a:spcBef>
              </a:pPr>
              <a:r>
                <a:rPr lang="en-NZ" sz="1400" b="1" dirty="0">
                  <a:solidFill>
                    <a:srgbClr val="18434D"/>
                  </a:solidFill>
                  <a:latin typeface="Arial Narrow" panose="020B0606020202030204" pitchFamily="34" charset="0"/>
                  <a:cs typeface="Arial" panose="020B0604020202020204" pitchFamily="34" charset="0"/>
                </a:rPr>
                <a:t>Environment</a:t>
              </a:r>
            </a:p>
          </p:txBody>
        </p:sp>
        <p:pic>
          <p:nvPicPr>
            <p:cNvPr id="24" name="Picture 23">
              <a:extLst>
                <a:ext uri="{FF2B5EF4-FFF2-40B4-BE49-F238E27FC236}">
                  <a16:creationId xmlns:a16="http://schemas.microsoft.com/office/drawing/2014/main" id="{97DC6AB7-BF4D-4A0B-B4C3-4615E5934A54}"/>
                </a:ext>
              </a:extLst>
            </p:cNvPr>
            <p:cNvPicPr>
              <a:picLocks noChangeAspect="1"/>
            </p:cNvPicPr>
            <p:nvPr/>
          </p:nvPicPr>
          <p:blipFill>
            <a:blip r:embed="rId5"/>
            <a:stretch>
              <a:fillRect/>
            </a:stretch>
          </p:blipFill>
          <p:spPr>
            <a:xfrm rot="3151600" flipH="1">
              <a:off x="422663" y="1613088"/>
              <a:ext cx="210369" cy="525922"/>
            </a:xfrm>
            <a:prstGeom prst="ellipse">
              <a:avLst/>
            </a:prstGeom>
          </p:spPr>
        </p:pic>
      </p:grpSp>
      <p:sp>
        <p:nvSpPr>
          <p:cNvPr id="54" name="Text Placeholder 26">
            <a:extLst>
              <a:ext uri="{FF2B5EF4-FFF2-40B4-BE49-F238E27FC236}">
                <a16:creationId xmlns:a16="http://schemas.microsoft.com/office/drawing/2014/main" id="{5403EBF5-0C23-9963-3CF5-81D39B2D93FD}"/>
              </a:ext>
            </a:extLst>
          </p:cNvPr>
          <p:cNvSpPr txBox="1">
            <a:spLocks/>
          </p:cNvSpPr>
          <p:nvPr/>
        </p:nvSpPr>
        <p:spPr>
          <a:xfrm>
            <a:off x="-17587" y="7966062"/>
            <a:ext cx="6844239" cy="1068655"/>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tabLst>
                <a:tab pos="864000" algn="l"/>
              </a:tabLst>
            </a:pPr>
            <a:r>
              <a:rPr lang="en-NZ" sz="1050" b="1" dirty="0">
                <a:solidFill>
                  <a:srgbClr val="18434D"/>
                </a:solidFill>
                <a:latin typeface="Arial" panose="020B0604020202020204" pitchFamily="34" charset="0"/>
                <a:cs typeface="Arial" panose="020B0604020202020204" pitchFamily="34" charset="0"/>
              </a:rPr>
              <a:t>Images</a:t>
            </a:r>
            <a:r>
              <a:rPr lang="en-NZ" sz="1050" b="1" dirty="0">
                <a:solidFill>
                  <a:srgbClr val="2C4F4B"/>
                </a:solidFill>
                <a:latin typeface="Arial" panose="020B0604020202020204" pitchFamily="34" charset="0"/>
                <a:cs typeface="Arial" panose="020B0604020202020204" pitchFamily="34" charset="0"/>
              </a:rPr>
              <a:t>		</a:t>
            </a:r>
            <a:r>
              <a:rPr lang="en-NZ" sz="1050" dirty="0">
                <a:solidFill>
                  <a:srgbClr val="2C4F4B"/>
                </a:solidFill>
                <a:latin typeface="Arial" panose="020B0604020202020204" pitchFamily="34" charset="0"/>
                <a:cs typeface="Arial" panose="020B0604020202020204" pitchFamily="34" charset="0"/>
              </a:rPr>
              <a:t>(top to bottom) © Colin Wilson (2 images), © Bill Parsons, all via CABI</a:t>
            </a:r>
            <a:endParaRPr lang="en-NZ" sz="1050" dirty="0">
              <a:solidFill>
                <a:srgbClr val="2C4F4B"/>
              </a:solidFill>
              <a:highlight>
                <a:srgbClr val="FFFF00"/>
              </a:highlight>
              <a:latin typeface="Arial" panose="020B0604020202020204" pitchFamily="34" charset="0"/>
              <a:cs typeface="Arial" panose="020B0604020202020204" pitchFamily="34" charset="0"/>
            </a:endParaRPr>
          </a:p>
          <a:p>
            <a:pPr marL="216000">
              <a:lnSpc>
                <a:spcPct val="100000"/>
              </a:lnSpc>
              <a:spcBef>
                <a:spcPts val="1800"/>
              </a:spcBef>
              <a:tabLst>
                <a:tab pos="864000" algn="l"/>
              </a:tabLst>
            </a:pPr>
            <a:r>
              <a:rPr lang="en-NZ" sz="1050" b="1" dirty="0">
                <a:solidFill>
                  <a:srgbClr val="2C4F4B"/>
                </a:solidFill>
                <a:latin typeface="Arial" panose="020B0604020202020204" pitchFamily="34" charset="0"/>
                <a:cs typeface="Arial" panose="020B0604020202020204" pitchFamily="34" charset="0"/>
              </a:rPr>
              <a:t>Text and map	</a:t>
            </a:r>
            <a:r>
              <a:rPr lang="en-NZ" sz="1050" i="1" dirty="0">
                <a:solidFill>
                  <a:srgbClr val="2C4F4B"/>
                </a:solidFill>
                <a:latin typeface="Arial" panose="020B0604020202020204" pitchFamily="34" charset="0"/>
                <a:cs typeface="Arial" panose="020B0604020202020204" pitchFamily="34" charset="0"/>
              </a:rPr>
              <a:t>Salvinia </a:t>
            </a:r>
            <a:r>
              <a:rPr lang="en-NZ" sz="1050" i="1" dirty="0" err="1">
                <a:solidFill>
                  <a:srgbClr val="2C4F4B"/>
                </a:solidFill>
                <a:latin typeface="Arial" panose="020B0604020202020204" pitchFamily="34" charset="0"/>
                <a:cs typeface="Arial" panose="020B0604020202020204" pitchFamily="34" charset="0"/>
              </a:rPr>
              <a:t>molesta</a:t>
            </a:r>
            <a:r>
              <a:rPr lang="en-NZ" sz="1050" i="1" dirty="0">
                <a:solidFill>
                  <a:srgbClr val="2C4F4B"/>
                </a:solidFill>
                <a:latin typeface="Arial" panose="020B0604020202020204" pitchFamily="34" charset="0"/>
                <a:cs typeface="Arial" panose="020B0604020202020204" pitchFamily="34" charset="0"/>
              </a:rPr>
              <a:t> (Kariba weed) – CABI </a:t>
            </a:r>
            <a:r>
              <a:rPr lang="en-NZ" sz="1050" dirty="0">
                <a:solidFill>
                  <a:srgbClr val="2C4F4B"/>
                </a:solidFill>
                <a:latin typeface="Arial" panose="020B0604020202020204" pitchFamily="34" charset="0"/>
                <a:cs typeface="Arial" panose="020B0604020202020204" pitchFamily="34" charset="0"/>
                <a:hlinkClick r:id="rId6"/>
              </a:rPr>
              <a:t>https://www.cabi.org/isc/datasheet/48447</a:t>
            </a:r>
            <a:r>
              <a:rPr lang="en-NZ" sz="1050" dirty="0">
                <a:solidFill>
                  <a:srgbClr val="2C4F4B"/>
                </a:solidFill>
                <a:latin typeface="Arial" panose="020B0604020202020204" pitchFamily="34" charset="0"/>
                <a:cs typeface="Arial" panose="020B0604020202020204" pitchFamily="34" charset="0"/>
              </a:rPr>
              <a:t>	</a:t>
            </a:r>
          </a:p>
        </p:txBody>
      </p:sp>
      <p:sp>
        <p:nvSpPr>
          <p:cNvPr id="32" name="Title 1">
            <a:extLst>
              <a:ext uri="{FF2B5EF4-FFF2-40B4-BE49-F238E27FC236}">
                <a16:creationId xmlns:a16="http://schemas.microsoft.com/office/drawing/2014/main" id="{C138403F-E76C-611F-B37B-2EF5F81973F8}"/>
              </a:ext>
            </a:extLst>
          </p:cNvPr>
          <p:cNvSpPr>
            <a:spLocks noGrp="1"/>
          </p:cNvSpPr>
          <p:nvPr>
            <p:ph type="title"/>
          </p:nvPr>
        </p:nvSpPr>
        <p:spPr>
          <a:xfrm>
            <a:off x="0" y="0"/>
            <a:ext cx="6857999" cy="1052993"/>
          </a:xfrm>
          <a:solidFill>
            <a:srgbClr val="18434D"/>
          </a:solidFill>
          <a:ln>
            <a:noFill/>
          </a:ln>
        </p:spPr>
        <p:txBody>
          <a:bodyPr anchor="ctr"/>
          <a:lstStyle/>
          <a:p>
            <a:r>
              <a:rPr lang="en-NZ" sz="2800" b="1" dirty="0">
                <a:solidFill>
                  <a:srgbClr val="E8F3F7"/>
                </a:solidFill>
                <a:latin typeface="Arial" panose="020B0604020202020204" pitchFamily="34" charset="0"/>
                <a:cs typeface="Arial" panose="020B0604020202020204" pitchFamily="34" charset="0"/>
              </a:rPr>
              <a:t>  Kariba weed</a:t>
            </a:r>
            <a:br>
              <a:rPr lang="en-NZ" sz="2800" b="1" dirty="0">
                <a:solidFill>
                  <a:srgbClr val="E8F3F7"/>
                </a:solidFill>
                <a:latin typeface="Arial" panose="020B0604020202020204" pitchFamily="34" charset="0"/>
                <a:cs typeface="Arial" panose="020B0604020202020204" pitchFamily="34" charset="0"/>
              </a:rPr>
            </a:br>
            <a:r>
              <a:rPr lang="en-NZ" sz="2800" b="1" dirty="0">
                <a:solidFill>
                  <a:srgbClr val="E8F3F7"/>
                </a:solidFill>
                <a:latin typeface="Arial" panose="020B0604020202020204" pitchFamily="34" charset="0"/>
                <a:cs typeface="Arial" panose="020B0604020202020204" pitchFamily="34" charset="0"/>
              </a:rPr>
              <a:t>  </a:t>
            </a:r>
            <a:r>
              <a:rPr lang="en-NZ" sz="1600" b="1" i="1" dirty="0">
                <a:solidFill>
                  <a:srgbClr val="E2C06A"/>
                </a:solidFill>
                <a:latin typeface="Arial" panose="020B0604020202020204" pitchFamily="34" charset="0"/>
                <a:cs typeface="Arial" panose="020B0604020202020204" pitchFamily="34" charset="0"/>
              </a:rPr>
              <a:t>Salvinia </a:t>
            </a:r>
            <a:r>
              <a:rPr lang="en-NZ" sz="1600" b="1" i="1" dirty="0" err="1">
                <a:solidFill>
                  <a:srgbClr val="E2C06A"/>
                </a:solidFill>
                <a:latin typeface="Arial" panose="020B0604020202020204" pitchFamily="34" charset="0"/>
                <a:cs typeface="Arial" panose="020B0604020202020204" pitchFamily="34" charset="0"/>
              </a:rPr>
              <a:t>molesta</a:t>
            </a:r>
            <a:endParaRPr lang="en-NZ" b="1" dirty="0">
              <a:solidFill>
                <a:srgbClr val="E2C06A"/>
              </a:solidFill>
              <a:latin typeface="Arial" panose="020B0604020202020204" pitchFamily="34" charset="0"/>
              <a:cs typeface="Arial" panose="020B0604020202020204" pitchFamily="34" charset="0"/>
            </a:endParaRPr>
          </a:p>
        </p:txBody>
      </p:sp>
      <p:sp>
        <p:nvSpPr>
          <p:cNvPr id="34" name="Text Placeholder 3">
            <a:extLst>
              <a:ext uri="{FF2B5EF4-FFF2-40B4-BE49-F238E27FC236}">
                <a16:creationId xmlns:a16="http://schemas.microsoft.com/office/drawing/2014/main" id="{8F62B84C-CD2C-3B83-1382-C57362EC07D8}"/>
              </a:ext>
            </a:extLst>
          </p:cNvPr>
          <p:cNvSpPr txBox="1">
            <a:spLocks/>
          </p:cNvSpPr>
          <p:nvPr/>
        </p:nvSpPr>
        <p:spPr>
          <a:xfrm>
            <a:off x="-1" y="982839"/>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IMPACTS</a:t>
            </a:r>
          </a:p>
        </p:txBody>
      </p:sp>
      <p:sp>
        <p:nvSpPr>
          <p:cNvPr id="36" name="Rectangle 35">
            <a:extLst>
              <a:ext uri="{FF2B5EF4-FFF2-40B4-BE49-F238E27FC236}">
                <a16:creationId xmlns:a16="http://schemas.microsoft.com/office/drawing/2014/main" id="{26025BF6-D611-11F2-5B66-463838E48CF9}"/>
              </a:ext>
            </a:extLst>
          </p:cNvPr>
          <p:cNvSpPr/>
          <p:nvPr/>
        </p:nvSpPr>
        <p:spPr>
          <a:xfrm>
            <a:off x="1777435" y="2303963"/>
            <a:ext cx="1596980" cy="1955881"/>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NZ" sz="1050" dirty="0">
                <a:solidFill>
                  <a:srgbClr val="18434D"/>
                </a:solidFill>
                <a:latin typeface="Arial" panose="020B0604020202020204" pitchFamily="34" charset="0"/>
                <a:cs typeface="Arial" panose="020B0604020202020204" pitchFamily="34" charset="0"/>
              </a:rPr>
              <a:t>Dense mats host mosquitoes and snails that can pass on human diseases. Mats prevent the passage of boats and canoes impede transport by water and block access to drinking water by people, domestic stock and wildlife</a:t>
            </a:r>
          </a:p>
        </p:txBody>
      </p:sp>
      <p:sp>
        <p:nvSpPr>
          <p:cNvPr id="38" name="Rectangle 37">
            <a:extLst>
              <a:ext uri="{FF2B5EF4-FFF2-40B4-BE49-F238E27FC236}">
                <a16:creationId xmlns:a16="http://schemas.microsoft.com/office/drawing/2014/main" id="{0D5C71A0-F71D-8A8B-1CD3-BE030FE21335}"/>
              </a:ext>
            </a:extLst>
          </p:cNvPr>
          <p:cNvSpPr/>
          <p:nvPr/>
        </p:nvSpPr>
        <p:spPr>
          <a:xfrm>
            <a:off x="3460164" y="2303963"/>
            <a:ext cx="1596980" cy="1955881"/>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NZ" sz="1050" dirty="0">
                <a:solidFill>
                  <a:srgbClr val="18434D"/>
                </a:solidFill>
                <a:latin typeface="Arial" panose="020B0604020202020204" pitchFamily="34" charset="0"/>
                <a:cs typeface="Arial" panose="020B0604020202020204" pitchFamily="34" charset="0"/>
              </a:rPr>
              <a:t>Communities that rely on boat transport may be affected by clogging of waterways, limiting access to schools, healthcare and supplies</a:t>
            </a:r>
          </a:p>
        </p:txBody>
      </p:sp>
      <p:sp>
        <p:nvSpPr>
          <p:cNvPr id="40" name="Rectangle 39">
            <a:extLst>
              <a:ext uri="{FF2B5EF4-FFF2-40B4-BE49-F238E27FC236}">
                <a16:creationId xmlns:a16="http://schemas.microsoft.com/office/drawing/2014/main" id="{AE81F383-1BCE-8766-6E0F-183AF4B37553}"/>
              </a:ext>
            </a:extLst>
          </p:cNvPr>
          <p:cNvSpPr/>
          <p:nvPr/>
        </p:nvSpPr>
        <p:spPr>
          <a:xfrm>
            <a:off x="5142894" y="2303963"/>
            <a:ext cx="1596980" cy="1955881"/>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NZ" sz="1050" dirty="0">
                <a:solidFill>
                  <a:srgbClr val="18434D"/>
                </a:solidFill>
                <a:latin typeface="Arial" panose="020B0604020202020204" pitchFamily="34" charset="0"/>
                <a:cs typeface="Arial" panose="020B0604020202020204" pitchFamily="34" charset="0"/>
              </a:rPr>
              <a:t>Major problem in lowland rice paddies. Drowning of livestock that try to walk on the dense mats. Impacts commercial and recreational fishing by preventing boat access and clog irrigation and drainage canals</a:t>
            </a:r>
            <a:endParaRPr lang="en-NZ" sz="1050" i="1" dirty="0">
              <a:solidFill>
                <a:srgbClr val="18434D"/>
              </a:solidFill>
              <a:latin typeface="Arial" panose="020B0604020202020204" pitchFamily="34" charset="0"/>
              <a:cs typeface="Arial" panose="020B0604020202020204" pitchFamily="34" charset="0"/>
            </a:endParaRPr>
          </a:p>
        </p:txBody>
      </p:sp>
      <p:sp>
        <p:nvSpPr>
          <p:cNvPr id="42" name="Text Placeholder 26">
            <a:extLst>
              <a:ext uri="{FF2B5EF4-FFF2-40B4-BE49-F238E27FC236}">
                <a16:creationId xmlns:a16="http://schemas.microsoft.com/office/drawing/2014/main" id="{D1DA9809-F721-716A-24F6-CBB97E682DAB}"/>
              </a:ext>
            </a:extLst>
          </p:cNvPr>
          <p:cNvSpPr txBox="1">
            <a:spLocks/>
          </p:cNvSpPr>
          <p:nvPr/>
        </p:nvSpPr>
        <p:spPr>
          <a:xfrm>
            <a:off x="-17587" y="6480210"/>
            <a:ext cx="6885522" cy="713477"/>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200"/>
              </a:spcBef>
            </a:pPr>
            <a:endParaRPr lang="en-NZ" sz="1050" dirty="0">
              <a:solidFill>
                <a:srgbClr val="2C4F4B"/>
              </a:solidFill>
              <a:latin typeface="Arial" panose="020B0604020202020204" pitchFamily="34" charset="0"/>
              <a:cs typeface="Arial" panose="020B0604020202020204" pitchFamily="34" charset="0"/>
            </a:endParaRPr>
          </a:p>
        </p:txBody>
      </p:sp>
      <p:sp>
        <p:nvSpPr>
          <p:cNvPr id="44" name="Text Placeholder 26">
            <a:extLst>
              <a:ext uri="{FF2B5EF4-FFF2-40B4-BE49-F238E27FC236}">
                <a16:creationId xmlns:a16="http://schemas.microsoft.com/office/drawing/2014/main" id="{A522EBC0-B324-E4D3-52AA-5B8637F15644}"/>
              </a:ext>
            </a:extLst>
          </p:cNvPr>
          <p:cNvSpPr>
            <a:spLocks noGrp="1"/>
          </p:cNvSpPr>
          <p:nvPr>
            <p:ph type="body" sz="half" idx="2"/>
          </p:nvPr>
        </p:nvSpPr>
        <p:spPr>
          <a:xfrm>
            <a:off x="-17587" y="4962820"/>
            <a:ext cx="6885522" cy="1052993"/>
          </a:xfrm>
        </p:spPr>
        <p:txBody>
          <a:bodyPr numCol="1">
            <a:noAutofit/>
          </a:bodyPr>
          <a:lstStyle/>
          <a:p>
            <a:pPr marL="216000">
              <a:lnSpc>
                <a:spcPct val="100000"/>
              </a:lnSpc>
              <a:spcBef>
                <a:spcPts val="600"/>
              </a:spcBef>
              <a:tabLst>
                <a:tab pos="864000" algn="l"/>
              </a:tabLst>
            </a:pPr>
            <a:r>
              <a:rPr lang="en-NZ" sz="1050" b="1" dirty="0">
                <a:solidFill>
                  <a:srgbClr val="2C4F4B"/>
                </a:solidFill>
                <a:latin typeface="Arial" panose="020B0604020202020204" pitchFamily="34" charset="0"/>
                <a:cs typeface="Arial" panose="020B0604020202020204" pitchFamily="34" charset="0"/>
              </a:rPr>
              <a:t>Native range	</a:t>
            </a:r>
            <a:r>
              <a:rPr lang="en-NZ" sz="1050" dirty="0">
                <a:solidFill>
                  <a:srgbClr val="2C4F4B"/>
                </a:solidFill>
                <a:latin typeface="Arial" panose="020B0604020202020204" pitchFamily="34" charset="0"/>
                <a:cs typeface="Arial" panose="020B0604020202020204" pitchFamily="34" charset="0"/>
              </a:rPr>
              <a:t>South-eastern Brazil</a:t>
            </a:r>
          </a:p>
          <a:p>
            <a:pPr marL="216000">
              <a:lnSpc>
                <a:spcPct val="100000"/>
              </a:lnSpc>
              <a:spcBef>
                <a:spcPts val="600"/>
              </a:spcBef>
              <a:tabLst>
                <a:tab pos="864000" algn="l"/>
              </a:tabLst>
            </a:pPr>
            <a:r>
              <a:rPr lang="en-NZ" sz="1050" b="1" dirty="0">
                <a:solidFill>
                  <a:srgbClr val="2C4F4B"/>
                </a:solidFill>
                <a:latin typeface="Arial" panose="020B0604020202020204" pitchFamily="34" charset="0"/>
                <a:cs typeface="Arial" panose="020B0604020202020204" pitchFamily="34" charset="0"/>
              </a:rPr>
              <a:t>Introduced range	</a:t>
            </a:r>
            <a:r>
              <a:rPr lang="en-NZ" sz="1050" dirty="0">
                <a:solidFill>
                  <a:srgbClr val="2C4F4B"/>
                </a:solidFill>
                <a:latin typeface="Arial" panose="020B0604020202020204" pitchFamily="34" charset="0"/>
                <a:cs typeface="Arial" panose="020B0604020202020204" pitchFamily="34" charset="0"/>
              </a:rPr>
              <a:t>widespread throughout the world in a variety of freshwater habitats 	</a:t>
            </a:r>
          </a:p>
          <a:p>
            <a:pPr marL="216000">
              <a:lnSpc>
                <a:spcPct val="100000"/>
              </a:lnSpc>
              <a:spcBef>
                <a:spcPts val="600"/>
              </a:spcBef>
              <a:tabLst>
                <a:tab pos="864000" algn="l"/>
              </a:tabLst>
            </a:pPr>
            <a:endParaRPr lang="en-NZ" sz="1050" dirty="0">
              <a:solidFill>
                <a:srgbClr val="2C4F4B"/>
              </a:solidFill>
              <a:latin typeface="Arial" panose="020B0604020202020204" pitchFamily="34" charset="0"/>
              <a:cs typeface="Arial" panose="020B0604020202020204" pitchFamily="34" charset="0"/>
            </a:endParaRPr>
          </a:p>
        </p:txBody>
      </p:sp>
      <p:pic>
        <p:nvPicPr>
          <p:cNvPr id="3" name="Content Placeholder 36" descr="Logo&#10;&#10;Description automatically generated">
            <a:extLst>
              <a:ext uri="{FF2B5EF4-FFF2-40B4-BE49-F238E27FC236}">
                <a16:creationId xmlns:a16="http://schemas.microsoft.com/office/drawing/2014/main" id="{594D4F65-7439-80AE-76C6-81792D55B2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596" y="9083924"/>
            <a:ext cx="1744045" cy="717550"/>
          </a:xfrm>
          <a:prstGeom prst="rect">
            <a:avLst/>
          </a:prstGeom>
        </p:spPr>
      </p:pic>
      <p:pic>
        <p:nvPicPr>
          <p:cNvPr id="4" name="Picture 8" descr="Image result for gef logo">
            <a:extLst>
              <a:ext uri="{FF2B5EF4-FFF2-40B4-BE49-F238E27FC236}">
                <a16:creationId xmlns:a16="http://schemas.microsoft.com/office/drawing/2014/main" id="{7B3D2CED-48C3-A0AA-7DCB-56E98BED4A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4870" y="9145395"/>
            <a:ext cx="532059" cy="6287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con&#10;&#10;Description automatically generated">
            <a:extLst>
              <a:ext uri="{FF2B5EF4-FFF2-40B4-BE49-F238E27FC236}">
                <a16:creationId xmlns:a16="http://schemas.microsoft.com/office/drawing/2014/main" id="{6B65909E-21FF-A3D3-DD10-1033ED0078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8597" y="9122024"/>
            <a:ext cx="681339" cy="675540"/>
          </a:xfrm>
          <a:prstGeom prst="rect">
            <a:avLst/>
          </a:prstGeom>
        </p:spPr>
      </p:pic>
      <p:pic>
        <p:nvPicPr>
          <p:cNvPr id="6" name="Picture 5" descr="Shape&#10;&#10;Description automatically generated">
            <a:extLst>
              <a:ext uri="{FF2B5EF4-FFF2-40B4-BE49-F238E27FC236}">
                <a16:creationId xmlns:a16="http://schemas.microsoft.com/office/drawing/2014/main" id="{1F4E79D0-205D-B0EB-878F-96F0FAE0FC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52476" y="8987284"/>
            <a:ext cx="898276" cy="898276"/>
          </a:xfrm>
          <a:prstGeom prst="rect">
            <a:avLst/>
          </a:prstGeom>
        </p:spPr>
      </p:pic>
      <p:pic>
        <p:nvPicPr>
          <p:cNvPr id="8" name="Picture 14" descr="UNEP - UN Environment Programme">
            <a:extLst>
              <a:ext uri="{FF2B5EF4-FFF2-40B4-BE49-F238E27FC236}">
                <a16:creationId xmlns:a16="http://schemas.microsoft.com/office/drawing/2014/main" id="{16A61949-28CC-E399-6B3D-0A3460B0D90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8461" y="9092606"/>
            <a:ext cx="748551" cy="6407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ext&#10;&#10;Description automatically generated with medium confidence">
            <a:extLst>
              <a:ext uri="{FF2B5EF4-FFF2-40B4-BE49-F238E27FC236}">
                <a16:creationId xmlns:a16="http://schemas.microsoft.com/office/drawing/2014/main" id="{16D70F64-1B4A-EAE8-AF93-92DB044A900F}"/>
              </a:ext>
            </a:extLst>
          </p:cNvPr>
          <p:cNvPicPr>
            <a:picLocks noChangeAspect="1"/>
          </p:cNvPicPr>
          <p:nvPr/>
        </p:nvPicPr>
        <p:blipFill rotWithShape="1">
          <a:blip r:embed="rId12">
            <a:extLst>
              <a:ext uri="{28A0092B-C50C-407E-A947-70E740481C1C}">
                <a14:useLocalDpi xmlns:a14="http://schemas.microsoft.com/office/drawing/2010/main" val="0"/>
              </a:ext>
            </a:extLst>
          </a:blip>
          <a:srcRect r="36111"/>
          <a:stretch/>
        </p:blipFill>
        <p:spPr>
          <a:xfrm>
            <a:off x="4584953" y="9237217"/>
            <a:ext cx="1115881" cy="410964"/>
          </a:xfrm>
          <a:prstGeom prst="rect">
            <a:avLst/>
          </a:prstGeom>
        </p:spPr>
      </p:pic>
      <p:sp>
        <p:nvSpPr>
          <p:cNvPr id="15" name="Text Placeholder 26">
            <a:extLst>
              <a:ext uri="{FF2B5EF4-FFF2-40B4-BE49-F238E27FC236}">
                <a16:creationId xmlns:a16="http://schemas.microsoft.com/office/drawing/2014/main" id="{3AF29EF6-D647-5FEA-E7B2-1959CCDB30C0}"/>
              </a:ext>
            </a:extLst>
          </p:cNvPr>
          <p:cNvSpPr txBox="1">
            <a:spLocks/>
          </p:cNvSpPr>
          <p:nvPr/>
        </p:nvSpPr>
        <p:spPr>
          <a:xfrm>
            <a:off x="-30287" y="6563817"/>
            <a:ext cx="6885522" cy="1052993"/>
          </a:xfrm>
          <a:prstGeom prst="rect">
            <a:avLst/>
          </a:prstGeom>
        </p:spPr>
        <p:txBody>
          <a:bodyPr vert="horz" lIns="91440" tIns="45720" rIns="91440" bIns="45720" numCol="1" rtlCol="0">
            <a:no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600"/>
              </a:spcBef>
              <a:tabLst>
                <a:tab pos="864000" algn="l"/>
              </a:tabLst>
            </a:pPr>
            <a:r>
              <a:rPr lang="en-NZ" sz="1050" dirty="0">
                <a:solidFill>
                  <a:srgbClr val="2C4F4B"/>
                </a:solidFill>
                <a:latin typeface="Arial" panose="020B0604020202020204" pitchFamily="34" charset="0"/>
                <a:cs typeface="Arial" panose="020B0604020202020204" pitchFamily="34" charset="0"/>
              </a:rPr>
              <a:t>Based on the environmental, economic and human health impacts ranks a close second behind water hyacinth on a list of the world's most noxious aquatic weeds</a:t>
            </a:r>
          </a:p>
        </p:txBody>
      </p:sp>
    </p:spTree>
    <p:extLst>
      <p:ext uri="{BB962C8B-B14F-4D97-AF65-F5344CB8AC3E}">
        <p14:creationId xmlns:p14="http://schemas.microsoft.com/office/powerpoint/2010/main" val="250756981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bd28d3b-2eb6-4c86-a122-9a28e2ca895d" xsi:nil="true"/>
    <lcf76f155ced4ddcb4097134ff3c332f xmlns="659f04ed-c2e1-4740-8d05-705e7d8c863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BA15BE653C5C64A88B943E631BB533B" ma:contentTypeVersion="15" ma:contentTypeDescription="Create a new document." ma:contentTypeScope="" ma:versionID="445505d6c07d49e4f610b75f7f504039">
  <xsd:schema xmlns:xsd="http://www.w3.org/2001/XMLSchema" xmlns:xs="http://www.w3.org/2001/XMLSchema" xmlns:p="http://schemas.microsoft.com/office/2006/metadata/properties" xmlns:ns2="659f04ed-c2e1-4740-8d05-705e7d8c863e" xmlns:ns3="9bd28d3b-2eb6-4c86-a122-9a28e2ca895d" targetNamespace="http://schemas.microsoft.com/office/2006/metadata/properties" ma:root="true" ma:fieldsID="fdce5aa0a25181caeb6dacb69475d062" ns2:_="" ns3:_="">
    <xsd:import namespace="659f04ed-c2e1-4740-8d05-705e7d8c863e"/>
    <xsd:import namespace="9bd28d3b-2eb6-4c86-a122-9a28e2ca895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9f04ed-c2e1-4740-8d05-705e7d8c86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37fece0-7c67-4b6d-b059-36af53aee6f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bd28d3b-2eb6-4c86-a122-9a28e2ca895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62220e1-ce1d-4d49-94d0-6160d0f9ae98}" ma:internalName="TaxCatchAll" ma:showField="CatchAllData" ma:web="9bd28d3b-2eb6-4c86-a122-9a28e2ca89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EE7D3E-23E2-4F8C-A563-F5B5CE073448}">
  <ds:schemaRefs>
    <ds:schemaRef ds:uri="659f04ed-c2e1-4740-8d05-705e7d8c863e"/>
    <ds:schemaRef ds:uri="9bd28d3b-2eb6-4c86-a122-9a28e2ca895d"/>
    <ds:schemaRef ds:uri="http://schemas.microsoft.com/office/2006/metadata/properties"/>
    <ds:schemaRef ds:uri="http://schemas.microsoft.com/office/2006/documentManagement/types"/>
    <ds:schemaRef ds:uri="http://purl.org/dc/terms/"/>
    <ds:schemaRef ds:uri="http://purl.org/dc/elements/1.1/"/>
    <ds:schemaRef ds:uri="http://schemas.openxmlformats.org/package/2006/metadata/core-properties"/>
    <ds:schemaRef ds:uri="http://schemas.microsoft.com/office/infopath/2007/PartnerControls"/>
    <ds:schemaRef ds:uri="http://purl.org/dc/dcmitype/"/>
    <ds:schemaRef ds:uri="http://www.w3.org/XML/1998/namespace"/>
  </ds:schemaRefs>
</ds:datastoreItem>
</file>

<file path=customXml/itemProps2.xml><?xml version="1.0" encoding="utf-8"?>
<ds:datastoreItem xmlns:ds="http://schemas.openxmlformats.org/officeDocument/2006/customXml" ds:itemID="{48973E5C-EBB5-404A-8403-4CD0060871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9f04ed-c2e1-4740-8d05-705e7d8c863e"/>
    <ds:schemaRef ds:uri="9bd28d3b-2eb6-4c86-a122-9a28e2ca89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D061B04-E000-48AF-8E43-C756013BC2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1958</TotalTime>
  <Words>469</Words>
  <Application>Microsoft Office PowerPoint</Application>
  <PresentationFormat>A4 Paper (210x297 mm)</PresentationFormat>
  <Paragraphs>33</Paragraphs>
  <Slides>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Arial Narrow</vt:lpstr>
      <vt:lpstr>Calibri</vt:lpstr>
      <vt:lpstr>Calibri Light</vt:lpstr>
      <vt:lpstr>Office Theme</vt:lpstr>
      <vt:lpstr>PowerPoint Presentation</vt:lpstr>
      <vt:lpstr>  Kariba weed   Salvinia molesta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Mongoose Herpestes auropunctatus, H. fuscus and other species*</dc:title>
  <dc:creator>Monica Gruber</dc:creator>
  <cp:lastModifiedBy>Monica Gruber</cp:lastModifiedBy>
  <cp:revision>5</cp:revision>
  <dcterms:created xsi:type="dcterms:W3CDTF">2022-07-10T23:01:02Z</dcterms:created>
  <dcterms:modified xsi:type="dcterms:W3CDTF">2022-09-14T05:06:01Z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0x0101008BA15BE653C5C64A88B943E631BB533B</vt:lpwstr>
  </property>
  <property fmtid="{D5CDD505-2E9C-101B-9397-08002B2CF9AE}" pid="3" name="MediaServiceImageTags">
    <vt:lpwstr/>
  </property>
</Properties>
</file>