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5"/>
  </p:notesMasterIdLst>
  <p:sldIdLst>
    <p:sldId id="291" r:id="rId4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664"/>
    <a:srgbClr val="2F9ACF"/>
    <a:srgbClr val="2F99CD"/>
    <a:srgbClr val="47A6D5"/>
    <a:srgbClr val="216D93"/>
    <a:srgbClr val="63B3DB"/>
    <a:srgbClr val="98CDE8"/>
    <a:srgbClr val="C6E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6" autoAdjust="0"/>
    <p:restoredTop sz="85482" autoAdjust="0"/>
  </p:normalViewPr>
  <p:slideViewPr>
    <p:cSldViewPr>
      <p:cViewPr varScale="1">
        <p:scale>
          <a:sx n="51" d="100"/>
          <a:sy n="51" d="100"/>
        </p:scale>
        <p:origin x="2856" y="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Gruber" userId="c9ddd9b9-c49e-4c97-b481-a45fecd6ff96" providerId="ADAL" clId="{4D713DF7-D7A3-4385-B9A9-A3DAAFFB0ECA}"/>
    <pc:docChg chg="delSld">
      <pc:chgData name="Monica Gruber" userId="c9ddd9b9-c49e-4c97-b481-a45fecd6ff96" providerId="ADAL" clId="{4D713DF7-D7A3-4385-B9A9-A3DAAFFB0ECA}" dt="2022-09-08T00:45:22.806" v="1" actId="47"/>
      <pc:docMkLst>
        <pc:docMk/>
      </pc:docMkLst>
      <pc:sldChg chg="del">
        <pc:chgData name="Monica Gruber" userId="c9ddd9b9-c49e-4c97-b481-a45fecd6ff96" providerId="ADAL" clId="{4D713DF7-D7A3-4385-B9A9-A3DAAFFB0ECA}" dt="2022-09-08T00:45:21.982" v="0" actId="47"/>
        <pc:sldMkLst>
          <pc:docMk/>
          <pc:sldMk cId="660645636" sldId="285"/>
        </pc:sldMkLst>
      </pc:sldChg>
      <pc:sldChg chg="del">
        <pc:chgData name="Monica Gruber" userId="c9ddd9b9-c49e-4c97-b481-a45fecd6ff96" providerId="ADAL" clId="{4D713DF7-D7A3-4385-B9A9-A3DAAFFB0ECA}" dt="2022-09-08T00:45:22.806" v="1" actId="47"/>
        <pc:sldMkLst>
          <pc:docMk/>
          <pc:sldMk cId="2896527453" sldId="290"/>
        </pc:sldMkLst>
      </pc:sldChg>
      <pc:sldMasterChg chg="delSldLayout">
        <pc:chgData name="Monica Gruber" userId="c9ddd9b9-c49e-4c97-b481-a45fecd6ff96" providerId="ADAL" clId="{4D713DF7-D7A3-4385-B9A9-A3DAAFFB0ECA}" dt="2022-09-08T00:45:22.806" v="1" actId="47"/>
        <pc:sldMasterMkLst>
          <pc:docMk/>
          <pc:sldMasterMk cId="2560965980" sldId="2147483660"/>
        </pc:sldMasterMkLst>
        <pc:sldLayoutChg chg="del">
          <pc:chgData name="Monica Gruber" userId="c9ddd9b9-c49e-4c97-b481-a45fecd6ff96" providerId="ADAL" clId="{4D713DF7-D7A3-4385-B9A9-A3DAAFFB0ECA}" dt="2022-09-08T00:45:22.806" v="1" actId="47"/>
          <pc:sldLayoutMkLst>
            <pc:docMk/>
            <pc:sldMasterMk cId="2560965980" sldId="2147483660"/>
            <pc:sldLayoutMk cId="4052556974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DB7F6-2F5D-44C3-987C-BDED7BA3BC27}" type="datetimeFigureOut">
              <a:rPr lang="en-NZ" smtClean="0"/>
              <a:t>8/09/2022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01F66-958C-47D7-89E0-E8F92C669F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85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Example: This is a version of the Little</a:t>
            </a:r>
            <a:r>
              <a:rPr lang="en-NZ" baseline="0" dirty="0"/>
              <a:t> fire ant poster intended to be printed A4 size</a:t>
            </a:r>
            <a:r>
              <a:rPr lang="en-NZ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001F66-958C-47D7-89E0-E8F92C669F78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416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4109883" y="1252462"/>
            <a:ext cx="184731" cy="409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Z" sz="2000" dirty="0">
              <a:solidFill>
                <a:srgbClr val="F26664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488028" y="-5281"/>
            <a:ext cx="3369972" cy="1253174"/>
            <a:chOff x="3488028" y="-5281"/>
            <a:chExt cx="3369972" cy="1253174"/>
          </a:xfrm>
        </p:grpSpPr>
        <p:sp>
          <p:nvSpPr>
            <p:cNvPr id="19" name="Rectangle 18"/>
            <p:cNvSpPr/>
            <p:nvPr/>
          </p:nvSpPr>
          <p:spPr>
            <a:xfrm>
              <a:off x="3488028" y="124"/>
              <a:ext cx="3369972" cy="1247769"/>
            </a:xfrm>
            <a:prstGeom prst="rect">
              <a:avLst/>
            </a:prstGeom>
            <a:solidFill>
              <a:srgbClr val="2F99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88028" y="-5281"/>
              <a:ext cx="3065172" cy="155971"/>
            </a:xfrm>
            <a:prstGeom prst="rect">
              <a:avLst/>
            </a:prstGeom>
            <a:solidFill>
              <a:srgbClr val="F26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616851" y="1252462"/>
            <a:ext cx="184731" cy="409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Z" sz="2000" dirty="0">
              <a:solidFill>
                <a:srgbClr val="F26664"/>
              </a:solidFill>
              <a:latin typeface="Franklin Gothic Medium" panose="020B0603020102020204" pitchFamily="34" charset="0"/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-5004" y="-5281"/>
            <a:ext cx="3369972" cy="1253174"/>
            <a:chOff x="3488028" y="-5281"/>
            <a:chExt cx="3369972" cy="1253174"/>
          </a:xfrm>
        </p:grpSpPr>
        <p:sp>
          <p:nvSpPr>
            <p:cNvPr id="23" name="Rectangle 22"/>
            <p:cNvSpPr/>
            <p:nvPr/>
          </p:nvSpPr>
          <p:spPr>
            <a:xfrm>
              <a:off x="3488028" y="124"/>
              <a:ext cx="3369972" cy="1247769"/>
            </a:xfrm>
            <a:prstGeom prst="rect">
              <a:avLst/>
            </a:prstGeom>
            <a:solidFill>
              <a:srgbClr val="2F99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88028" y="-5281"/>
              <a:ext cx="3065172" cy="155971"/>
            </a:xfrm>
            <a:prstGeom prst="rect">
              <a:avLst/>
            </a:prstGeom>
            <a:solidFill>
              <a:srgbClr val="F26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-5004" y="9753600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46032" y="9050650"/>
            <a:ext cx="3288538" cy="668422"/>
            <a:chOff x="46032" y="9050650"/>
            <a:chExt cx="3288538" cy="668422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  <p:sp>
        <p:nvSpPr>
          <p:cNvPr id="33" name="Rectangle 32"/>
          <p:cNvSpPr/>
          <p:nvPr userDrawn="1"/>
        </p:nvSpPr>
        <p:spPr>
          <a:xfrm>
            <a:off x="3496978" y="976159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548014" y="9058641"/>
            <a:ext cx="3288538" cy="668422"/>
            <a:chOff x="46032" y="9050650"/>
            <a:chExt cx="3288538" cy="668422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419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5004" y="-5281"/>
            <a:ext cx="6863004" cy="1253174"/>
            <a:chOff x="3488028" y="-5281"/>
            <a:chExt cx="3369972" cy="1253174"/>
          </a:xfrm>
        </p:grpSpPr>
        <p:sp>
          <p:nvSpPr>
            <p:cNvPr id="11" name="Rectangle 10"/>
            <p:cNvSpPr/>
            <p:nvPr/>
          </p:nvSpPr>
          <p:spPr>
            <a:xfrm>
              <a:off x="3488028" y="124"/>
              <a:ext cx="3369972" cy="1247769"/>
            </a:xfrm>
            <a:prstGeom prst="rect">
              <a:avLst/>
            </a:prstGeom>
            <a:solidFill>
              <a:srgbClr val="2F99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88028" y="-5281"/>
              <a:ext cx="3065172" cy="155971"/>
            </a:xfrm>
            <a:prstGeom prst="rect">
              <a:avLst/>
            </a:prstGeom>
            <a:solidFill>
              <a:srgbClr val="F266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1" name="Rectangle 20"/>
          <p:cNvSpPr/>
          <p:nvPr userDrawn="1"/>
        </p:nvSpPr>
        <p:spPr>
          <a:xfrm>
            <a:off x="3496978" y="976159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3548014" y="9058641"/>
            <a:ext cx="3288538" cy="668422"/>
            <a:chOff x="46032" y="9050650"/>
            <a:chExt cx="3288538" cy="66842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4" descr="http://52.64.242.214/uploads/PIAT_content/images/logos/Logo%20without%20taglin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3" descr="http://www.sprep.org/biodiversity/pyod/img/sprepLogo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434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20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9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18" Type="http://schemas.openxmlformats.org/officeDocument/2006/relationships/image" Target="../media/image16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5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4.jpeg"/><Relationship Id="rId5" Type="http://schemas.openxmlformats.org/officeDocument/2006/relationships/image" Target="../media/image9.jpeg"/><Relationship Id="rId15" Type="http://schemas.openxmlformats.org/officeDocument/2006/relationships/image" Target="../media/image13.jpeg"/><Relationship Id="rId10" Type="http://schemas.openxmlformats.org/officeDocument/2006/relationships/image" Target="../media/image3.png"/><Relationship Id="rId19" Type="http://schemas.openxmlformats.org/officeDocument/2006/relationships/image" Target="../media/image17.jpeg"/><Relationship Id="rId4" Type="http://schemas.openxmlformats.org/officeDocument/2006/relationships/image" Target="../media/image8.png"/><Relationship Id="rId9" Type="http://schemas.openxmlformats.org/officeDocument/2006/relationships/image" Target="../media/image2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0" y="2079741"/>
            <a:ext cx="6868417" cy="6869219"/>
          </a:xfrm>
          <a:prstGeom prst="rect">
            <a:avLst/>
          </a:prstGeom>
          <a:gradFill flip="none" rotWithShape="1">
            <a:gsLst>
              <a:gs pos="0">
                <a:srgbClr val="2F99CD"/>
              </a:gs>
              <a:gs pos="45000">
                <a:srgbClr val="2F9ACF">
                  <a:tint val="44500"/>
                  <a:satMod val="160000"/>
                </a:srgbClr>
              </a:gs>
              <a:gs pos="77000">
                <a:srgbClr val="2F9AC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gradFill flip="none" rotWithShape="1">
                <a:gsLst>
                  <a:gs pos="0">
                    <a:srgbClr val="216D93"/>
                  </a:gs>
                  <a:gs pos="58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115" y="1955542"/>
            <a:ext cx="2013726" cy="1194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5" y="3315142"/>
            <a:ext cx="1908473" cy="1191399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 flipH="1">
            <a:off x="19235" y="4435633"/>
            <a:ext cx="985177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defTabSz="0"/>
            <a:r>
              <a:rPr lang="en-NZ" sz="400" dirty="0">
                <a:solidFill>
                  <a:schemeClr val="bg2">
                    <a:lumMod val="90000"/>
                  </a:schemeClr>
                </a:solidFill>
                <a:latin typeface="Lucida Sans" panose="020B0602030504020204" pitchFamily="34" charset="0"/>
              </a:rPr>
              <a:t>© www.alexanderwild.com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61" t="4401" r="10309" b="15542"/>
          <a:stretch/>
        </p:blipFill>
        <p:spPr>
          <a:xfrm>
            <a:off x="10115" y="6097980"/>
            <a:ext cx="1908473" cy="1194674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18755" y="7199736"/>
            <a:ext cx="969443" cy="72516"/>
          </a:xfrm>
          <a:prstGeom prst="rect">
            <a:avLst/>
          </a:prstGeom>
        </p:spPr>
        <p:txBody>
          <a:bodyPr wrap="none" lIns="36000" tIns="0" rIns="36000" bIns="0">
            <a:spAutoFit/>
          </a:bodyPr>
          <a:lstStyle/>
          <a:p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© </a:t>
            </a:r>
            <a:r>
              <a:rPr lang="en-NZ" sz="400" dirty="0" err="1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Panya</a:t>
            </a:r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 </a:t>
            </a:r>
            <a:r>
              <a:rPr lang="en-NZ" sz="400" dirty="0" err="1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Kuanun</a:t>
            </a:r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/Shutterstock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4" y="4718648"/>
            <a:ext cx="1920863" cy="119597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899"/>
          <a:stretch/>
        </p:blipFill>
        <p:spPr>
          <a:xfrm>
            <a:off x="4219" y="7526124"/>
            <a:ext cx="1942290" cy="1195977"/>
          </a:xfrm>
          <a:prstGeom prst="rect">
            <a:avLst/>
          </a:prstGeom>
        </p:spPr>
      </p:pic>
      <p:sp>
        <p:nvSpPr>
          <p:cNvPr id="71" name="Rectangle 70"/>
          <p:cNvSpPr/>
          <p:nvPr/>
        </p:nvSpPr>
        <p:spPr>
          <a:xfrm>
            <a:off x="10347" y="8634314"/>
            <a:ext cx="1823264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© </a:t>
            </a:r>
            <a:r>
              <a:rPr lang="en-NZ" sz="400" dirty="0" err="1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Hawai’I</a:t>
            </a:r>
            <a:r>
              <a:rPr lang="en-NZ" sz="400" dirty="0">
                <a:solidFill>
                  <a:schemeClr val="bg2">
                    <a:lumMod val="75000"/>
                  </a:schemeClr>
                </a:solidFill>
                <a:latin typeface="Lucida Sans" panose="020B0602030504020204" pitchFamily="34" charset="0"/>
              </a:rPr>
              <a:t> Department of Agriculture</a:t>
            </a:r>
          </a:p>
        </p:txBody>
      </p:sp>
      <p:sp>
        <p:nvSpPr>
          <p:cNvPr id="72" name="Rectangle 71"/>
          <p:cNvSpPr/>
          <p:nvPr/>
        </p:nvSpPr>
        <p:spPr>
          <a:xfrm flipH="1">
            <a:off x="2058" y="4434025"/>
            <a:ext cx="985177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defTabSz="0"/>
            <a:r>
              <a:rPr lang="en-NZ" sz="400" dirty="0">
                <a:solidFill>
                  <a:schemeClr val="bg1">
                    <a:lumMod val="50000"/>
                  </a:schemeClr>
                </a:solidFill>
                <a:latin typeface="Lucida Sans" panose="020B0602030504020204" pitchFamily="34" charset="0"/>
              </a:rPr>
              <a:t>© www.alexanderwild.com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2058" y="5842067"/>
            <a:ext cx="985177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defTabSz="0"/>
            <a:r>
              <a:rPr lang="en-NZ" sz="400" dirty="0">
                <a:solidFill>
                  <a:schemeClr val="bg1"/>
                </a:solidFill>
                <a:latin typeface="Lucida Sans" panose="020B0602030504020204" pitchFamily="34" charset="0"/>
              </a:rPr>
              <a:t>© www.alexanderwild.com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" y="1960961"/>
            <a:ext cx="2074891" cy="1167855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 flipH="1">
            <a:off x="18794" y="3094740"/>
            <a:ext cx="985177" cy="72516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defTabSz="0"/>
            <a:r>
              <a:rPr lang="en-NZ" sz="400" dirty="0">
                <a:solidFill>
                  <a:schemeClr val="bg2">
                    <a:lumMod val="90000"/>
                  </a:schemeClr>
                </a:solidFill>
                <a:latin typeface="Lucida Sans" panose="020B0602030504020204" pitchFamily="34" charset="0"/>
              </a:rPr>
              <a:t>© www.alexanderwild.com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-14443"/>
            <a:ext cx="3369972" cy="1419190"/>
          </a:xfrm>
          <a:prstGeom prst="rect">
            <a:avLst/>
          </a:prstGeom>
          <a:solidFill>
            <a:srgbClr val="2F99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2" name="Rectangle 51"/>
          <p:cNvSpPr/>
          <p:nvPr/>
        </p:nvSpPr>
        <p:spPr>
          <a:xfrm>
            <a:off x="0" y="-19848"/>
            <a:ext cx="3065172" cy="155971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3" name="TextBox 52"/>
          <p:cNvSpPr txBox="1"/>
          <p:nvPr/>
        </p:nvSpPr>
        <p:spPr>
          <a:xfrm>
            <a:off x="123327" y="552852"/>
            <a:ext cx="2957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latin typeface="Franklin Gothic Medium" panose="020B0603020102020204" pitchFamily="34" charset="0"/>
              </a:rPr>
              <a:t>LITTLE FIRE ANT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3327" y="96304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STOP THIS INVADER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53728" y="1404747"/>
            <a:ext cx="3216244" cy="409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NZ" sz="20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IN THE PACIFIC</a:t>
            </a:r>
          </a:p>
        </p:txBody>
      </p:sp>
      <p:sp>
        <p:nvSpPr>
          <p:cNvPr id="56" name="TextBox 120"/>
          <p:cNvSpPr txBox="1"/>
          <p:nvPr/>
        </p:nvSpPr>
        <p:spPr>
          <a:xfrm>
            <a:off x="3518531" y="275859"/>
            <a:ext cx="3209836" cy="122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These ants </a:t>
            </a:r>
            <a:r>
              <a:rPr lang="en-US" sz="14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will cause harm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to you, your crops and your environment. If you find any of these ants, contact your local biosecurity/quarantine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918588" y="1942265"/>
            <a:ext cx="4949830" cy="6764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45720" rIns="0" rtlCol="0" anchor="t" anchorCtr="0"/>
          <a:lstStyle/>
          <a:p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Wasmannia</a:t>
            </a:r>
            <a:r>
              <a:rPr lang="en-NZ" sz="1000" i="1" dirty="0">
                <a:solidFill>
                  <a:srgbClr val="63B3DB"/>
                </a:solidFill>
                <a:latin typeface="Franklin Gothic Medium" panose="020B0603020102020204" pitchFamily="34" charset="0"/>
              </a:rPr>
              <a:t> </a:t>
            </a:r>
            <a:r>
              <a:rPr lang="en-NZ" sz="1000" i="1" dirty="0" err="1">
                <a:solidFill>
                  <a:srgbClr val="63B3DB"/>
                </a:solidFill>
                <a:latin typeface="Franklin Gothic Medium" panose="020B0603020102020204" pitchFamily="34" charset="0"/>
              </a:rPr>
              <a:t>auropunctata</a:t>
            </a:r>
            <a:endParaRPr lang="en-NZ" sz="1000" i="1" dirty="0">
              <a:solidFill>
                <a:srgbClr val="63B3DB"/>
              </a:solidFill>
              <a:latin typeface="Franklin Gothic Medium" panose="020B0603020102020204" pitchFamily="34" charset="0"/>
            </a:endParaRPr>
          </a:p>
          <a:p>
            <a:r>
              <a:rPr lang="en-NZ" sz="900" dirty="0">
                <a:solidFill>
                  <a:srgbClr val="F26664"/>
                </a:solidFill>
                <a:latin typeface="Franklin Gothic Medium" panose="020B0603020102020204" pitchFamily="34" charset="0"/>
              </a:rPr>
              <a:t>Size: 1.5mm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060567" y="3122678"/>
            <a:ext cx="4108465" cy="540147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What they look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tiny, look like moving dots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light orange 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slow moving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workers (the ants you see) fall from trees like “stinging rain”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workers 1.5 mm long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Queens (live in nests) are much larger than workers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Problems they cause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kill small animals like crabs, birds &amp;lizards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painful sting that causes an itchy rash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can blind domestic animals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can affect people’s vision if stung in the eye (clouded cornea)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Lucida Sans" panose="020B0602030504020204" pitchFamily="34" charset="0"/>
              </a:rPr>
              <a:t>make it difficult to farm (stinging) </a:t>
            </a:r>
            <a:endParaRPr lang="en-NZ" sz="1100" dirty="0"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in high densities they make land uninhabitable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Where they live</a:t>
            </a:r>
            <a:endParaRPr lang="en-NZ" sz="1100" b="1" dirty="0">
              <a:latin typeface="Lucida Sans" panose="020B0602030504020204" pitchFamily="34" charset="0"/>
            </a:endParaRPr>
          </a:p>
          <a:p>
            <a:r>
              <a:rPr lang="en-NZ" sz="1100" dirty="0">
                <a:latin typeface="Lucida Sans" panose="020B0602030504020204" pitchFamily="34" charset="0"/>
              </a:rPr>
              <a:t>build nests in and around places like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cracks in buildings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bedding and furniture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rocks, leaves and twigs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trees (including high branches) and shrubs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decaying nuts (e.g. macadamia, coconut)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F26664"/>
                </a:solidFill>
                <a:latin typeface="Lucida Sans" panose="020B0602030504020204" pitchFamily="34" charset="0"/>
              </a:rPr>
              <a:t>How they travel</a:t>
            </a:r>
            <a:endParaRPr lang="en-NZ" sz="1100" b="1" dirty="0">
              <a:latin typeface="Lucida Sans" panose="020B0602030504020204" pitchFamily="34" charset="0"/>
            </a:endParaRPr>
          </a:p>
          <a:p>
            <a:r>
              <a:rPr lang="en-NZ" sz="1100" dirty="0">
                <a:latin typeface="Lucida Sans" panose="020B0602030504020204" pitchFamily="34" charset="0"/>
              </a:rPr>
              <a:t>hidden 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fruit and other food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plants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soil, mulch and compost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luggage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100" dirty="0">
                <a:latin typeface="Lucida Sans" panose="020B0602030504020204" pitchFamily="34" charset="0"/>
              </a:rPr>
              <a:t>decaying nuts (e.g. macadamia, coconut)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D6FE8CC-2BCC-4E07-B6C9-C2AA601E5BC8}"/>
              </a:ext>
            </a:extLst>
          </p:cNvPr>
          <p:cNvSpPr/>
          <p:nvPr/>
        </p:nvSpPr>
        <p:spPr>
          <a:xfrm>
            <a:off x="3499286" y="9758881"/>
            <a:ext cx="3369972" cy="159264"/>
          </a:xfrm>
          <a:prstGeom prst="rect">
            <a:avLst/>
          </a:prstGeom>
          <a:solidFill>
            <a:srgbClr val="F26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373CB46-4967-4E30-9456-6F8A75EC8861}"/>
              </a:ext>
            </a:extLst>
          </p:cNvPr>
          <p:cNvGrpSpPr/>
          <p:nvPr/>
        </p:nvGrpSpPr>
        <p:grpSpPr>
          <a:xfrm>
            <a:off x="3550322" y="9055931"/>
            <a:ext cx="3288538" cy="668422"/>
            <a:chOff x="46032" y="9050650"/>
            <a:chExt cx="3288538" cy="668422"/>
          </a:xfrm>
        </p:grpSpPr>
        <p:pic>
          <p:nvPicPr>
            <p:cNvPr id="80" name="Picture 2">
              <a:extLst>
                <a:ext uri="{FF2B5EF4-FFF2-40B4-BE49-F238E27FC236}">
                  <a16:creationId xmlns:a16="http://schemas.microsoft.com/office/drawing/2014/main" id="{60FD6C0F-8DF3-49B8-9A8C-BA41C26C1C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693" y="9050650"/>
              <a:ext cx="767877" cy="667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4" descr="http://52.64.242.214/uploads/PIAT_content/images/logos/Logo%20without%20tagline.png">
              <a:extLst>
                <a:ext uri="{FF2B5EF4-FFF2-40B4-BE49-F238E27FC236}">
                  <a16:creationId xmlns:a16="http://schemas.microsoft.com/office/drawing/2014/main" id="{916C743B-6841-41C7-9E81-32E384D9BB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89595" y="9398818"/>
              <a:ext cx="582633" cy="213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5">
              <a:extLst>
                <a:ext uri="{FF2B5EF4-FFF2-40B4-BE49-F238E27FC236}">
                  <a16:creationId xmlns:a16="http://schemas.microsoft.com/office/drawing/2014/main" id="{A1B71C97-1372-40ED-8976-A1C55D2428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032" y="9324032"/>
              <a:ext cx="606670" cy="342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3" descr="http://www.sprep.org/biodiversity/pyod/img/sprepLogo.jpg">
              <a:extLst>
                <a:ext uri="{FF2B5EF4-FFF2-40B4-BE49-F238E27FC236}">
                  <a16:creationId xmlns:a16="http://schemas.microsoft.com/office/drawing/2014/main" id="{3E300D96-CCB5-4C46-8C59-6502763D52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729" y="9293136"/>
              <a:ext cx="281453" cy="424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5E19BFCA-6C22-4BF5-9FFB-77D7CF948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90469" y="9325846"/>
              <a:ext cx="376148" cy="348615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2E7EF125-79DB-48D2-87FA-EEF9267EF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6399" y="9258356"/>
              <a:ext cx="387002" cy="460716"/>
            </a:xfrm>
            <a:prstGeom prst="rect">
              <a:avLst/>
            </a:prstGeom>
          </p:spPr>
        </p:pic>
      </p:grpSp>
      <p:sp>
        <p:nvSpPr>
          <p:cNvPr id="98" name="TextBox 122">
            <a:extLst>
              <a:ext uri="{FF2B5EF4-FFF2-40B4-BE49-F238E27FC236}">
                <a16:creationId xmlns:a16="http://schemas.microsoft.com/office/drawing/2014/main" id="{175045D4-7A3E-4E9A-8F35-E995AD7BF615}"/>
              </a:ext>
            </a:extLst>
          </p:cNvPr>
          <p:cNvSpPr txBox="1"/>
          <p:nvPr/>
        </p:nvSpPr>
        <p:spPr>
          <a:xfrm>
            <a:off x="2058639" y="2810784"/>
            <a:ext cx="38023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stings</a:t>
            </a:r>
          </a:p>
        </p:txBody>
      </p:sp>
      <p:sp>
        <p:nvSpPr>
          <p:cNvPr id="99" name="TextBox 123">
            <a:extLst>
              <a:ext uri="{FF2B5EF4-FFF2-40B4-BE49-F238E27FC236}">
                <a16:creationId xmlns:a16="http://schemas.microsoft.com/office/drawing/2014/main" id="{E304C9AD-7290-4412-B04E-6612437F59D8}"/>
              </a:ext>
            </a:extLst>
          </p:cNvPr>
          <p:cNvSpPr txBox="1"/>
          <p:nvPr/>
        </p:nvSpPr>
        <p:spPr>
          <a:xfrm>
            <a:off x="2482136" y="2810784"/>
            <a:ext cx="389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crops</a:t>
            </a:r>
          </a:p>
        </p:txBody>
      </p:sp>
      <p:sp>
        <p:nvSpPr>
          <p:cNvPr id="100" name="TextBox 124">
            <a:extLst>
              <a:ext uri="{FF2B5EF4-FFF2-40B4-BE49-F238E27FC236}">
                <a16:creationId xmlns:a16="http://schemas.microsoft.com/office/drawing/2014/main" id="{013541E1-6BD7-47B0-A0BE-6420D191385E}"/>
              </a:ext>
            </a:extLst>
          </p:cNvPr>
          <p:cNvSpPr txBox="1"/>
          <p:nvPr/>
        </p:nvSpPr>
        <p:spPr>
          <a:xfrm>
            <a:off x="3336518" y="2810784"/>
            <a:ext cx="417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wildlife</a:t>
            </a:r>
          </a:p>
        </p:txBody>
      </p:sp>
      <p:sp>
        <p:nvSpPr>
          <p:cNvPr id="101" name="TextBox 125">
            <a:extLst>
              <a:ext uri="{FF2B5EF4-FFF2-40B4-BE49-F238E27FC236}">
                <a16:creationId xmlns:a16="http://schemas.microsoft.com/office/drawing/2014/main" id="{0F938E24-D9A8-461A-B399-BD10420EB37F}"/>
              </a:ext>
            </a:extLst>
          </p:cNvPr>
          <p:cNvSpPr txBox="1"/>
          <p:nvPr/>
        </p:nvSpPr>
        <p:spPr>
          <a:xfrm>
            <a:off x="2907631" y="2810784"/>
            <a:ext cx="412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harms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people</a:t>
            </a:r>
          </a:p>
        </p:txBody>
      </p:sp>
      <p:sp>
        <p:nvSpPr>
          <p:cNvPr id="102" name="TextBox 127">
            <a:extLst>
              <a:ext uri="{FF2B5EF4-FFF2-40B4-BE49-F238E27FC236}">
                <a16:creationId xmlns:a16="http://schemas.microsoft.com/office/drawing/2014/main" id="{6E9BDC9B-5BBF-431B-9712-4FBBD40D6236}"/>
              </a:ext>
            </a:extLst>
          </p:cNvPr>
          <p:cNvSpPr txBox="1"/>
          <p:nvPr/>
        </p:nvSpPr>
        <p:spPr>
          <a:xfrm>
            <a:off x="3774024" y="2810784"/>
            <a:ext cx="429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lives on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ground</a:t>
            </a:r>
          </a:p>
        </p:txBody>
      </p:sp>
      <p:sp>
        <p:nvSpPr>
          <p:cNvPr id="103" name="TextBox 129">
            <a:extLst>
              <a:ext uri="{FF2B5EF4-FFF2-40B4-BE49-F238E27FC236}">
                <a16:creationId xmlns:a16="http://schemas.microsoft.com/office/drawing/2014/main" id="{B7F4FBEB-0C17-460C-ABA2-56C42AB72AD8}"/>
              </a:ext>
            </a:extLst>
          </p:cNvPr>
          <p:cNvSpPr txBox="1"/>
          <p:nvPr/>
        </p:nvSpPr>
        <p:spPr>
          <a:xfrm>
            <a:off x="4650571" y="2810784"/>
            <a:ext cx="378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day</a:t>
            </a:r>
          </a:p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active</a:t>
            </a:r>
          </a:p>
        </p:txBody>
      </p:sp>
      <p:sp>
        <p:nvSpPr>
          <p:cNvPr id="104" name="TextBox 130">
            <a:extLst>
              <a:ext uri="{FF2B5EF4-FFF2-40B4-BE49-F238E27FC236}">
                <a16:creationId xmlns:a16="http://schemas.microsoft.com/office/drawing/2014/main" id="{F61CC9E3-9A75-425F-906C-6FBD1060B348}"/>
              </a:ext>
            </a:extLst>
          </p:cNvPr>
          <p:cNvSpPr txBox="1"/>
          <p:nvPr/>
        </p:nvSpPr>
        <p:spPr>
          <a:xfrm>
            <a:off x="4186215" y="2810784"/>
            <a:ext cx="461985" cy="247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00"/>
              </a:lnSpc>
            </a:pPr>
            <a:r>
              <a:rPr lang="en-US" sz="700" dirty="0">
                <a:latin typeface="Franklin Gothic Medium Cond" panose="020B0606030402020204" pitchFamily="34" charset="0"/>
              </a:rPr>
              <a:t>lives in trees</a:t>
            </a:r>
          </a:p>
        </p:txBody>
      </p:sp>
      <p:pic>
        <p:nvPicPr>
          <p:cNvPr id="106" name="Picture 6" descr="C:\Users\Monic\Documents\working\piat.org.nz\piat.org.nz\uploads\PIAT_content\images\ant_icons\icons optimized\90x90xant,P20stings,P20coral_opt.jpg.pagespeed.ic.hi4K3oGzk9.jpg">
            <a:extLst>
              <a:ext uri="{FF2B5EF4-FFF2-40B4-BE49-F238E27FC236}">
                <a16:creationId xmlns:a16="http://schemas.microsoft.com/office/drawing/2014/main" id="{076E13F5-F6B0-401D-BA79-C1B06E1DC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280" y="24384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8" descr="C:\Users\Monic\Documents\working\piat.org.nz\piat.org.nz\uploads\PIAT_content\images\ant_icons\icons optimized\90x93xcrops,P20coral_opt.jpg.pagespeed.ic.nFOOAMCanL.jpg">
            <a:extLst>
              <a:ext uri="{FF2B5EF4-FFF2-40B4-BE49-F238E27FC236}">
                <a16:creationId xmlns:a16="http://schemas.microsoft.com/office/drawing/2014/main" id="{909622F5-6EB0-474C-9A13-FCB6C365D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077" y="2438400"/>
            <a:ext cx="34839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10" descr="C:\Users\Monic\Documents\working\piat.org.nz\piat.org.nz\uploads\PIAT_content\images\ant_icons\icons optimized\90x91xharms,P20people,P20coral_opt.jpg.pagespeed.ic.q3aarM5Hs_.jpg">
            <a:extLst>
              <a:ext uri="{FF2B5EF4-FFF2-40B4-BE49-F238E27FC236}">
                <a16:creationId xmlns:a16="http://schemas.microsoft.com/office/drawing/2014/main" id="{7932BA5C-2313-44AD-B5B1-34AEFE8DC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64" y="2438400"/>
            <a:ext cx="3560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12" descr="C:\Users\Monic\Documents\working\piat.org.nz\piat.org.nz\uploads\PIAT_content\images\ant_icons\icons optimized\90x90xharms,P20wildlife,P20coral_opt.jpg.pagespeed.ic.BEf381seyz.jpg">
            <a:extLst>
              <a:ext uri="{FF2B5EF4-FFF2-40B4-BE49-F238E27FC236}">
                <a16:creationId xmlns:a16="http://schemas.microsoft.com/office/drawing/2014/main" id="{7FD22AE9-4E79-4F56-9B36-8F403D8BA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101" y="24384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14" descr="C:\Users\Monic\Documents\working\piat.org.nz\piat.org.nz\uploads\PIAT_content\images\ant_icons\icons optimized\lives on ground blue_opt.jpg">
            <a:extLst>
              <a:ext uri="{FF2B5EF4-FFF2-40B4-BE49-F238E27FC236}">
                <a16:creationId xmlns:a16="http://schemas.microsoft.com/office/drawing/2014/main" id="{A1173924-56C9-44AF-A773-827EDAFA9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98" y="24384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6" descr="C:\Users\Monic\Documents\working\piat.org.nz\piat.org.nz\uploads\PIAT_content\images\ant_icons\icons optimized\day blue_opt.jpg">
            <a:extLst>
              <a:ext uri="{FF2B5EF4-FFF2-40B4-BE49-F238E27FC236}">
                <a16:creationId xmlns:a16="http://schemas.microsoft.com/office/drawing/2014/main" id="{08626639-A98E-467B-B8EA-BD4AC4603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102" y="2438400"/>
            <a:ext cx="35644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onic\Documents\working\piat.org.nz\piat.org.nz\uploads\PIAT_content\images\ant_icons\icons optimized\lives in trees blue_opt.jpg">
            <a:extLst>
              <a:ext uri="{FF2B5EF4-FFF2-40B4-BE49-F238E27FC236}">
                <a16:creationId xmlns:a16="http://schemas.microsoft.com/office/drawing/2014/main" id="{DAE40B0D-E1D4-41A6-87B4-B510E3064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982" y="244314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626032"/>
      </p:ext>
    </p:extLst>
  </p:cSld>
  <p:clrMapOvr>
    <a:masterClrMapping/>
  </p:clrMapOvr>
</p:sld>
</file>

<file path=ppt/theme/theme1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15BE653C5C64A88B943E631BB533B" ma:contentTypeVersion="15" ma:contentTypeDescription="Create a new document." ma:contentTypeScope="" ma:versionID="445505d6c07d49e4f610b75f7f504039">
  <xsd:schema xmlns:xsd="http://www.w3.org/2001/XMLSchema" xmlns:xs="http://www.w3.org/2001/XMLSchema" xmlns:p="http://schemas.microsoft.com/office/2006/metadata/properties" xmlns:ns2="659f04ed-c2e1-4740-8d05-705e7d8c863e" xmlns:ns3="9bd28d3b-2eb6-4c86-a122-9a28e2ca895d" targetNamespace="http://schemas.microsoft.com/office/2006/metadata/properties" ma:root="true" ma:fieldsID="fdce5aa0a25181caeb6dacb69475d062" ns2:_="" ns3:_="">
    <xsd:import namespace="659f04ed-c2e1-4740-8d05-705e7d8c863e"/>
    <xsd:import namespace="9bd28d3b-2eb6-4c86-a122-9a28e2ca89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f04ed-c2e1-4740-8d05-705e7d8c8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37fece0-7c67-4b6d-b059-36af53aee6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28d3b-2eb6-4c86-a122-9a28e2ca895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62220e1-ce1d-4d49-94d0-6160d0f9ae98}" ma:internalName="TaxCatchAll" ma:showField="CatchAllData" ma:web="9bd28d3b-2eb6-4c86-a122-9a28e2ca89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19D805-BB06-405E-8B41-DF20A51401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B78120-D643-4805-8273-2345D3229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9f04ed-c2e1-4740-8d05-705e7d8c863e"/>
    <ds:schemaRef ds:uri="9bd28d3b-2eb6-4c86-a122-9a28e2ca8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4052</TotalTime>
  <Words>274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Medium</vt:lpstr>
      <vt:lpstr>Franklin Gothic Medium Cond</vt:lpstr>
      <vt:lpstr>Lucida Sans</vt:lpstr>
      <vt:lpstr>Storyboard Layouts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kitty</dc:creator>
  <cp:lastModifiedBy>Monica Gruber</cp:lastModifiedBy>
  <cp:revision>187</cp:revision>
  <cp:lastPrinted>2016-08-16T22:14:14Z</cp:lastPrinted>
  <dcterms:created xsi:type="dcterms:W3CDTF">2016-07-04T05:45:53Z</dcterms:created>
  <dcterms:modified xsi:type="dcterms:W3CDTF">2022-09-08T00:45:30Z</dcterms:modified>
</cp:coreProperties>
</file>