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8" r:id="rId5"/>
    <p:sldId id="271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4B0B"/>
    <a:srgbClr val="18434D"/>
    <a:srgbClr val="31869A"/>
    <a:srgbClr val="DEAF61"/>
    <a:srgbClr val="8C9A97"/>
    <a:srgbClr val="55A58C"/>
    <a:srgbClr val="D86E95"/>
    <a:srgbClr val="E2C06A"/>
    <a:srgbClr val="2C4F4B"/>
    <a:srgbClr val="EA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ABFBA7-D166-44B7-9708-BB263ECF1EBA}" v="23" dt="2022-09-15T04:56:08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4660"/>
  </p:normalViewPr>
  <p:slideViewPr>
    <p:cSldViewPr snapToGrid="0">
      <p:cViewPr varScale="1">
        <p:scale>
          <a:sx n="60" d="100"/>
          <a:sy n="60" d="100"/>
        </p:scale>
        <p:origin x="234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Gruber" userId="957e30bb-d67c-4b9f-bae8-f3b777891a97" providerId="ADAL" clId="{C5ABFBA7-D166-44B7-9708-BB263ECF1EBA}"/>
    <pc:docChg chg="custSel modSld">
      <pc:chgData name="Monica Gruber" userId="957e30bb-d67c-4b9f-bae8-f3b777891a97" providerId="ADAL" clId="{C5ABFBA7-D166-44B7-9708-BB263ECF1EBA}" dt="2022-09-15T05:08:44.900" v="822" actId="20577"/>
      <pc:docMkLst>
        <pc:docMk/>
      </pc:docMkLst>
      <pc:sldChg chg="addSp modSp mod">
        <pc:chgData name="Monica Gruber" userId="957e30bb-d67c-4b9f-bae8-f3b777891a97" providerId="ADAL" clId="{C5ABFBA7-D166-44B7-9708-BB263ECF1EBA}" dt="2022-09-15T04:56:15.543" v="568" actId="14100"/>
        <pc:sldMkLst>
          <pc:docMk/>
          <pc:sldMk cId="390954225" sldId="268"/>
        </pc:sldMkLst>
        <pc:spChg chg="add mod">
          <ac:chgData name="Monica Gruber" userId="957e30bb-d67c-4b9f-bae8-f3b777891a97" providerId="ADAL" clId="{C5ABFBA7-D166-44B7-9708-BB263ECF1EBA}" dt="2022-09-15T04:56:05.348" v="566" actId="1076"/>
          <ac:spMkLst>
            <pc:docMk/>
            <pc:sldMk cId="390954225" sldId="268"/>
            <ac:spMk id="2" creationId="{77E13824-9774-FF2A-B3BF-5EBB507DC017}"/>
          </ac:spMkLst>
        </pc:spChg>
        <pc:spChg chg="mod">
          <ac:chgData name="Monica Gruber" userId="957e30bb-d67c-4b9f-bae8-f3b777891a97" providerId="ADAL" clId="{C5ABFBA7-D166-44B7-9708-BB263ECF1EBA}" dt="2022-09-15T04:56:15.543" v="568" actId="14100"/>
          <ac:spMkLst>
            <pc:docMk/>
            <pc:sldMk cId="390954225" sldId="268"/>
            <ac:spMk id="3" creationId="{AE905356-25F6-D909-CAD3-FBECBAFB7EFA}"/>
          </ac:spMkLst>
        </pc:spChg>
        <pc:picChg chg="mod">
          <ac:chgData name="Monica Gruber" userId="957e30bb-d67c-4b9f-bae8-f3b777891a97" providerId="ADAL" clId="{C5ABFBA7-D166-44B7-9708-BB263ECF1EBA}" dt="2022-09-15T04:56:08.591" v="567" actId="14100"/>
          <ac:picMkLst>
            <pc:docMk/>
            <pc:sldMk cId="390954225" sldId="268"/>
            <ac:picMk id="13" creationId="{2EC4DE83-A235-2A80-A1AC-A23ED127649D}"/>
          </ac:picMkLst>
        </pc:picChg>
        <pc:picChg chg="mod">
          <ac:chgData name="Monica Gruber" userId="957e30bb-d67c-4b9f-bae8-f3b777891a97" providerId="ADAL" clId="{C5ABFBA7-D166-44B7-9708-BB263ECF1EBA}" dt="2022-09-15T04:55:02.509" v="552" actId="1036"/>
          <ac:picMkLst>
            <pc:docMk/>
            <pc:sldMk cId="390954225" sldId="268"/>
            <ac:picMk id="1032" creationId="{AB239066-FAF4-0ADD-80F7-B2CE7666FEC8}"/>
          </ac:picMkLst>
        </pc:picChg>
      </pc:sldChg>
      <pc:sldChg chg="modSp mod">
        <pc:chgData name="Monica Gruber" userId="957e30bb-d67c-4b9f-bae8-f3b777891a97" providerId="ADAL" clId="{C5ABFBA7-D166-44B7-9708-BB263ECF1EBA}" dt="2022-09-15T05:08:44.900" v="822" actId="20577"/>
        <pc:sldMkLst>
          <pc:docMk/>
          <pc:sldMk cId="2507569817" sldId="271"/>
        </pc:sldMkLst>
        <pc:spChg chg="mod">
          <ac:chgData name="Monica Gruber" userId="957e30bb-d67c-4b9f-bae8-f3b777891a97" providerId="ADAL" clId="{C5ABFBA7-D166-44B7-9708-BB263ECF1EBA}" dt="2022-09-15T05:08:44.900" v="822" actId="20577"/>
          <ac:spMkLst>
            <pc:docMk/>
            <pc:sldMk cId="2507569817" sldId="271"/>
            <ac:spMk id="15" creationId="{3AF29EF6-D647-5FEA-E7B2-1959CCDB30C0}"/>
          </ac:spMkLst>
        </pc:spChg>
        <pc:spChg chg="mod">
          <ac:chgData name="Monica Gruber" userId="957e30bb-d67c-4b9f-bae8-f3b777891a97" providerId="ADAL" clId="{C5ABFBA7-D166-44B7-9708-BB263ECF1EBA}" dt="2022-09-15T05:07:53.533" v="821" actId="20577"/>
          <ac:spMkLst>
            <pc:docMk/>
            <pc:sldMk cId="2507569817" sldId="271"/>
            <ac:spMk id="25" creationId="{467E2EBD-18B2-6E86-7CF1-1C6725900607}"/>
          </ac:spMkLst>
        </pc:spChg>
        <pc:spChg chg="mod">
          <ac:chgData name="Monica Gruber" userId="957e30bb-d67c-4b9f-bae8-f3b777891a97" providerId="ADAL" clId="{C5ABFBA7-D166-44B7-9708-BB263ECF1EBA}" dt="2022-09-15T04:57:47.285" v="679" actId="20577"/>
          <ac:spMkLst>
            <pc:docMk/>
            <pc:sldMk cId="2507569817" sldId="271"/>
            <ac:spMk id="54" creationId="{5403EBF5-0C23-9963-3CF5-81D39B2D93F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962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724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951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388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833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878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426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216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715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266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380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241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emf"/><Relationship Id="rId7" Type="http://schemas.openxmlformats.org/officeDocument/2006/relationships/image" Target="../media/image10.jpeg"/><Relationship Id="rId12" Type="http://schemas.openxmlformats.org/officeDocument/2006/relationships/image" Target="../media/image15.ti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cabi.org/isc/datasheet/11498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emf"/><Relationship Id="rId9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EBD1E-DF4D-0BBD-4F8A-8F51C277E561}"/>
              </a:ext>
            </a:extLst>
          </p:cNvPr>
          <p:cNvSpPr/>
          <p:nvPr/>
        </p:nvSpPr>
        <p:spPr>
          <a:xfrm>
            <a:off x="-1" y="1435100"/>
            <a:ext cx="6857999" cy="535940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5356-25F6-D909-CAD3-FBECBAFB7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563" y="3515476"/>
            <a:ext cx="3912891" cy="30015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tree can grow up to 30 m tall with a diameter at breast height of up to 60 cm. The plant produces abundant milky sap when cut. It has spreading or drooping branches, the young ones woolly-hairy.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leaves are coarse, densely hairy on both sides, short-stemmed, arranged in two rows. The leaf is oblong, broadest in the upper half, 20-45 cm by 7-15 cm. The base of the leaf is heart-shaped and the tip pointed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Small, female flowers in clusters of 2-4 develop into fruit about 4 cm in diameter, consisting of a cluster of many red individuals about 2 cm long, with sweet, edible pulp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 are eaten and dispersed by birds and other animals, contributing to spread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NZ" sz="110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NZ" sz="110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12B0C-6C09-B5F5-6D04-6D2004D8F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" y="6573850"/>
            <a:ext cx="6858000" cy="457193"/>
          </a:xfrm>
          <a:solidFill>
            <a:srgbClr val="31869A"/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PATHWAYS   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garden and forest escapes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NZ" sz="1200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forestry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884B9-2B98-0ADD-B8D3-C977E4188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2760" r="9587" b="635"/>
          <a:stretch/>
        </p:blipFill>
        <p:spPr>
          <a:xfrm>
            <a:off x="149860" y="6486157"/>
            <a:ext cx="613409" cy="632577"/>
          </a:xfrm>
          <a:prstGeom prst="flowChartConnector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5032D3-B12B-81A1-D44B-77E05659E3E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7999" cy="1052993"/>
          </a:xfrm>
          <a:prstGeom prst="rect">
            <a:avLst/>
          </a:prstGeom>
          <a:solidFill>
            <a:srgbClr val="18434D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Mexican rubber tree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Castilla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elastica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F3C53D4-532F-B7A8-8085-4373C5DAF3FE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F0F7D28-E04C-1323-D93E-F69CC7A68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7214884"/>
            <a:ext cx="4850653" cy="253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8B131B-A046-8960-7227-A2263159B374}"/>
              </a:ext>
            </a:extLst>
          </p:cNvPr>
          <p:cNvSpPr/>
          <p:nvPr/>
        </p:nvSpPr>
        <p:spPr>
          <a:xfrm>
            <a:off x="178547" y="7182415"/>
            <a:ext cx="1497853" cy="1792287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not </a:t>
            </a: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DBDC06-20B1-3BC9-1ECC-65ECA32E319B}"/>
              </a:ext>
            </a:extLst>
          </p:cNvPr>
          <p:cNvSpPr/>
          <p:nvPr/>
        </p:nvSpPr>
        <p:spPr>
          <a:xfrm>
            <a:off x="1003300" y="7340600"/>
            <a:ext cx="571500" cy="330200"/>
          </a:xfrm>
          <a:prstGeom prst="rect">
            <a:avLst/>
          </a:prstGeom>
          <a:solidFill>
            <a:srgbClr val="D86E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45CA9F-6339-BB6A-4866-9B7C08B02E7C}"/>
              </a:ext>
            </a:extLst>
          </p:cNvPr>
          <p:cNvSpPr/>
          <p:nvPr/>
        </p:nvSpPr>
        <p:spPr>
          <a:xfrm>
            <a:off x="1003300" y="7957961"/>
            <a:ext cx="571500" cy="330200"/>
          </a:xfrm>
          <a:prstGeom prst="rect">
            <a:avLst/>
          </a:prstGeom>
          <a:solidFill>
            <a:srgbClr val="55A5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171E89-D2AD-39B4-0DB3-DF14E9BBA6D3}"/>
              </a:ext>
            </a:extLst>
          </p:cNvPr>
          <p:cNvSpPr/>
          <p:nvPr/>
        </p:nvSpPr>
        <p:spPr>
          <a:xfrm>
            <a:off x="1003300" y="8546072"/>
            <a:ext cx="571500" cy="330200"/>
          </a:xfrm>
          <a:prstGeom prst="rect">
            <a:avLst/>
          </a:prstGeom>
          <a:solidFill>
            <a:srgbClr val="8C9A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028" name="Picture 4" descr="Castilla elastica (Mexican rubber tree); habit, with foliage. Inset, leaves and fruits.">
            <a:extLst>
              <a:ext uri="{FF2B5EF4-FFF2-40B4-BE49-F238E27FC236}">
                <a16:creationId xmlns:a16="http://schemas.microsoft.com/office/drawing/2014/main" id="{FE1BF859-8468-32B5-CEBC-B72164B48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" y="1612748"/>
            <a:ext cx="2477165" cy="312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astilla elastica (Mexican rubber tree); sprig of leaves.">
            <a:extLst>
              <a:ext uri="{FF2B5EF4-FFF2-40B4-BE49-F238E27FC236}">
                <a16:creationId xmlns:a16="http://schemas.microsoft.com/office/drawing/2014/main" id="{2EC4DE83-A235-2A80-A1AC-A23ED1276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86" y="1626881"/>
            <a:ext cx="1899546" cy="170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stilla elastica (Mexican rubber tree); seeds.">
            <a:extLst>
              <a:ext uri="{FF2B5EF4-FFF2-40B4-BE49-F238E27FC236}">
                <a16:creationId xmlns:a16="http://schemas.microsoft.com/office/drawing/2014/main" id="{AB239066-FAF4-0ADD-80F7-B2CE7666F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4850641"/>
            <a:ext cx="2487050" cy="15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7E13824-9774-FF2A-B3BF-5EBB507DC017}"/>
              </a:ext>
            </a:extLst>
          </p:cNvPr>
          <p:cNvSpPr txBox="1">
            <a:spLocks/>
          </p:cNvSpPr>
          <p:nvPr/>
        </p:nvSpPr>
        <p:spPr>
          <a:xfrm>
            <a:off x="4676433" y="1985405"/>
            <a:ext cx="1950426" cy="1108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Mexican rubber tree is invasive in Samoa, American Samoa, French Polynesia and Vanuatu in the Pacific where it poses significant threats to native forest ecosystems</a:t>
            </a:r>
          </a:p>
        </p:txBody>
      </p:sp>
    </p:spTree>
    <p:extLst>
      <p:ext uri="{BB962C8B-B14F-4D97-AF65-F5344CB8AC3E}">
        <p14:creationId xmlns:p14="http://schemas.microsoft.com/office/powerpoint/2010/main" val="39095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67E2EBD-18B2-6E86-7CF1-1C6725900607}"/>
              </a:ext>
            </a:extLst>
          </p:cNvPr>
          <p:cNvSpPr/>
          <p:nvPr/>
        </p:nvSpPr>
        <p:spPr>
          <a:xfrm>
            <a:off x="94706" y="2303963"/>
            <a:ext cx="1596980" cy="1955881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to displace slow growing native species which are sensitive to competition. Likely to decrease ecological stability on slopes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EC4E14F-3B6E-18F3-3F58-3CF0FF341EB7}"/>
              </a:ext>
            </a:extLst>
          </p:cNvPr>
          <p:cNvSpPr txBox="1">
            <a:spLocks/>
          </p:cNvSpPr>
          <p:nvPr/>
        </p:nvSpPr>
        <p:spPr>
          <a:xfrm>
            <a:off x="-1" y="6003114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NOTES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3E9C069-D165-2BB0-E11F-44A71573A9DF}"/>
              </a:ext>
            </a:extLst>
          </p:cNvPr>
          <p:cNvSpPr txBox="1">
            <a:spLocks/>
          </p:cNvSpPr>
          <p:nvPr/>
        </p:nvSpPr>
        <p:spPr>
          <a:xfrm>
            <a:off x="-1704" y="443909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6A913F0-FC65-34F3-A0E3-FD5D1E165333}"/>
              </a:ext>
            </a:extLst>
          </p:cNvPr>
          <p:cNvSpPr txBox="1">
            <a:spLocks/>
          </p:cNvSpPr>
          <p:nvPr/>
        </p:nvSpPr>
        <p:spPr>
          <a:xfrm>
            <a:off x="-3826" y="741104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SOURCES </a:t>
            </a:r>
            <a:r>
              <a:rPr lang="en-NZ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links for more)</a:t>
            </a:r>
            <a:endParaRPr lang="en-NZ" sz="2000" dirty="0">
              <a:solidFill>
                <a:srgbClr val="C4E0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915D2D-A752-8370-B1C4-E4F97AFE35B8}"/>
              </a:ext>
            </a:extLst>
          </p:cNvPr>
          <p:cNvGrpSpPr/>
          <p:nvPr/>
        </p:nvGrpSpPr>
        <p:grpSpPr>
          <a:xfrm>
            <a:off x="3563618" y="1666153"/>
            <a:ext cx="1390496" cy="510803"/>
            <a:chOff x="3528718" y="2217447"/>
            <a:chExt cx="1390496" cy="5108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763411-12A9-2538-836A-C9425B2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8718" y="2219535"/>
              <a:ext cx="618186" cy="508715"/>
            </a:xfrm>
            <a:prstGeom prst="rect">
              <a:avLst/>
            </a:prstGeom>
          </p:spPr>
        </p:pic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EAFA7B12-0573-1476-E953-5795436F10ED}"/>
                </a:ext>
              </a:extLst>
            </p:cNvPr>
            <p:cNvSpPr txBox="1">
              <a:spLocks/>
            </p:cNvSpPr>
            <p:nvPr/>
          </p:nvSpPr>
          <p:spPr>
            <a:xfrm>
              <a:off x="4097036" y="2217447"/>
              <a:ext cx="82217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Society &amp;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Culture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04C532-B7E1-D09D-1B6F-A09AFDE82027}"/>
              </a:ext>
            </a:extLst>
          </p:cNvPr>
          <p:cNvGrpSpPr/>
          <p:nvPr/>
        </p:nvGrpSpPr>
        <p:grpSpPr>
          <a:xfrm>
            <a:off x="5340248" y="1668395"/>
            <a:ext cx="1320634" cy="506318"/>
            <a:chOff x="5206898" y="2214176"/>
            <a:chExt cx="1320634" cy="506318"/>
          </a:xfrm>
        </p:grpSpPr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37F425DD-FDFF-2B71-A7F5-2DD0EF86DB36}"/>
                </a:ext>
              </a:extLst>
            </p:cNvPr>
            <p:cNvSpPr txBox="1">
              <a:spLocks/>
            </p:cNvSpPr>
            <p:nvPr/>
          </p:nvSpPr>
          <p:spPr>
            <a:xfrm>
              <a:off x="5659634" y="2214176"/>
              <a:ext cx="8678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Economy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9EA138-4623-A4D5-4EFD-39CE9666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6898" y="2224657"/>
              <a:ext cx="540913" cy="495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4F3DA3-E927-68DC-67D0-DC4778C2DC2C}"/>
              </a:ext>
            </a:extLst>
          </p:cNvPr>
          <p:cNvGrpSpPr/>
          <p:nvPr/>
        </p:nvGrpSpPr>
        <p:grpSpPr>
          <a:xfrm>
            <a:off x="1940628" y="1669067"/>
            <a:ext cx="1324991" cy="504974"/>
            <a:chOff x="1877128" y="2203958"/>
            <a:chExt cx="1324991" cy="504974"/>
          </a:xfrm>
        </p:grpSpPr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26CD016F-C1E6-11E2-1C7B-E8B63E2E63CD}"/>
                </a:ext>
              </a:extLst>
            </p:cNvPr>
            <p:cNvSpPr txBox="1">
              <a:spLocks/>
            </p:cNvSpPr>
            <p:nvPr/>
          </p:nvSpPr>
          <p:spPr>
            <a:xfrm>
              <a:off x="2372321" y="2203958"/>
              <a:ext cx="8297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Health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667915-06EE-BAE0-AC2F-FFCA31A05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7128" y="2219535"/>
              <a:ext cx="566670" cy="48939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7A5C03-3631-C878-992F-8B53C5619E2C}"/>
              </a:ext>
            </a:extLst>
          </p:cNvPr>
          <p:cNvGrpSpPr/>
          <p:nvPr/>
        </p:nvGrpSpPr>
        <p:grpSpPr>
          <a:xfrm>
            <a:off x="175987" y="1669554"/>
            <a:ext cx="1470840" cy="504000"/>
            <a:chOff x="264887" y="1669554"/>
            <a:chExt cx="1470840" cy="504000"/>
          </a:xfrm>
        </p:grpSpPr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FEAAA24C-C7A9-0928-2810-82978E0A647D}"/>
                </a:ext>
              </a:extLst>
            </p:cNvPr>
            <p:cNvSpPr txBox="1">
              <a:spLocks/>
            </p:cNvSpPr>
            <p:nvPr/>
          </p:nvSpPr>
          <p:spPr>
            <a:xfrm>
              <a:off x="630298" y="1669554"/>
              <a:ext cx="1105429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7DC6AB7-BF4D-4A0B-B4C3-4615E5934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151600" flipH="1">
              <a:off x="422663" y="1613088"/>
              <a:ext cx="210369" cy="525922"/>
            </a:xfrm>
            <a:prstGeom prst="ellipse">
              <a:avLst/>
            </a:prstGeom>
          </p:spPr>
        </p:pic>
      </p:grp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5403EBF5-0C23-9963-3CF5-81D39B2D93FD}"/>
              </a:ext>
            </a:extLst>
          </p:cNvPr>
          <p:cNvSpPr txBox="1">
            <a:spLocks/>
          </p:cNvSpPr>
          <p:nvPr/>
        </p:nvSpPr>
        <p:spPr>
          <a:xfrm>
            <a:off x="-17587" y="7966062"/>
            <a:ext cx="6844239" cy="1068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to bottom, left to right) ©2009 Moorea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Biocode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CalPhotos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California, 		Berkeley (2 images) – CC BY-NC-SA 3.0, ©Steve Hurst/USDA-NRCS PLANTS 			Database all via CABI</a:t>
            </a:r>
            <a:endParaRPr lang="en-NZ" sz="1050" dirty="0">
              <a:solidFill>
                <a:srgbClr val="2C4F4B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and map	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Castilla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elastica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(Mexican rubber tree) – CABI 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https://www.cabi.org/isc/datasheet/11498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138403F-E76C-611F-B37B-2EF5F819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7999" cy="1052993"/>
          </a:xfrm>
          <a:solidFill>
            <a:srgbClr val="18434D"/>
          </a:solidFill>
          <a:ln>
            <a:noFill/>
          </a:ln>
        </p:spPr>
        <p:txBody>
          <a:bodyPr anchor="ctr"/>
          <a:lstStyle/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Mexican rubber tree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Castilla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elastica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F62B84C-CD2C-3B83-1382-C57362EC07D8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025BF6-D611-11F2-5B66-463838E48CF9}"/>
              </a:ext>
            </a:extLst>
          </p:cNvPr>
          <p:cNvSpPr/>
          <p:nvPr/>
        </p:nvSpPr>
        <p:spPr>
          <a:xfrm>
            <a:off x="1777435" y="2303963"/>
            <a:ext cx="1596980" cy="1955881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 reported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5C71A0-F71D-8A8B-1CD3-BE030FE21335}"/>
              </a:ext>
            </a:extLst>
          </p:cNvPr>
          <p:cNvSpPr/>
          <p:nvPr/>
        </p:nvSpPr>
        <p:spPr>
          <a:xfrm>
            <a:off x="3460164" y="2303963"/>
            <a:ext cx="1596980" cy="1955881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aesthetic value of forest, exclusion of trees of </a:t>
            </a:r>
            <a:r>
              <a:rPr lang="en-NZ" sz="105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for traditional uses</a:t>
            </a:r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81F383-1BCE-8766-6E0F-183AF4B37553}"/>
              </a:ext>
            </a:extLst>
          </p:cNvPr>
          <p:cNvSpPr/>
          <p:nvPr/>
        </p:nvSpPr>
        <p:spPr>
          <a:xfrm>
            <a:off x="5142894" y="2303963"/>
            <a:ext cx="1596980" cy="1955881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 reported</a:t>
            </a:r>
            <a:endParaRPr lang="en-NZ" sz="1050" i="1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D1DA9809-F721-716A-24F6-CBB97E682DAB}"/>
              </a:ext>
            </a:extLst>
          </p:cNvPr>
          <p:cNvSpPr txBox="1">
            <a:spLocks/>
          </p:cNvSpPr>
          <p:nvPr/>
        </p:nvSpPr>
        <p:spPr>
          <a:xfrm>
            <a:off x="-17587" y="6480210"/>
            <a:ext cx="6885522" cy="713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200"/>
              </a:spcBef>
            </a:pPr>
            <a:endParaRPr lang="en-NZ" sz="1050" dirty="0">
              <a:solidFill>
                <a:srgbClr val="2C4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A522EBC0-B324-E4D3-52AA-5B8637F15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7587" y="4962820"/>
            <a:ext cx="6885522" cy="1052993"/>
          </a:xfrm>
        </p:spPr>
        <p:txBody>
          <a:bodyPr numCol="1">
            <a:noAutofit/>
          </a:bodyPr>
          <a:lstStyle/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Mexico, Central America and parts of South America</a:t>
            </a:r>
          </a:p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 Asia, Oceania and Africa, including India, Sri Lanka, Java, West Indies,			Singapore, Mauritius, West Africa, Tanzania, Fiji, Samoa, American Samoa, Vanuatu,		French Polynesia and Queensland</a:t>
            </a:r>
          </a:p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endParaRPr lang="en-NZ" sz="1050" dirty="0">
              <a:solidFill>
                <a:srgbClr val="2C4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36" descr="Logo&#10;&#10;Description automatically generated">
            <a:extLst>
              <a:ext uri="{FF2B5EF4-FFF2-40B4-BE49-F238E27FC236}">
                <a16:creationId xmlns:a16="http://schemas.microsoft.com/office/drawing/2014/main" id="{594D4F65-7439-80AE-76C6-81792D55B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" y="9083924"/>
            <a:ext cx="1744045" cy="717550"/>
          </a:xfrm>
          <a:prstGeom prst="rect">
            <a:avLst/>
          </a:prstGeom>
        </p:spPr>
      </p:pic>
      <p:pic>
        <p:nvPicPr>
          <p:cNvPr id="4" name="Picture 8" descr="Image result for gef logo">
            <a:extLst>
              <a:ext uri="{FF2B5EF4-FFF2-40B4-BE49-F238E27FC236}">
                <a16:creationId xmlns:a16="http://schemas.microsoft.com/office/drawing/2014/main" id="{7B3D2CED-48C3-A0AA-7DCB-56E98BED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70" y="9145395"/>
            <a:ext cx="532059" cy="6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B65909E-21FF-A3D3-DD10-1033ED0078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97" y="9122024"/>
            <a:ext cx="681339" cy="67554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1F4E79D0-205D-B0EB-878F-96F0FAE0FC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76" y="8987284"/>
            <a:ext cx="898276" cy="898276"/>
          </a:xfrm>
          <a:prstGeom prst="rect">
            <a:avLst/>
          </a:prstGeom>
        </p:spPr>
      </p:pic>
      <p:pic>
        <p:nvPicPr>
          <p:cNvPr id="8" name="Picture 14" descr="UNEP - UN Environment Programme">
            <a:extLst>
              <a:ext uri="{FF2B5EF4-FFF2-40B4-BE49-F238E27FC236}">
                <a16:creationId xmlns:a16="http://schemas.microsoft.com/office/drawing/2014/main" id="{16A61949-28CC-E399-6B3D-0A3460B0D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61" y="9092606"/>
            <a:ext cx="748551" cy="6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16D70F64-1B4A-EAE8-AF93-92DB044A900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11"/>
          <a:stretch/>
        </p:blipFill>
        <p:spPr>
          <a:xfrm>
            <a:off x="4584953" y="9237217"/>
            <a:ext cx="1115881" cy="410964"/>
          </a:xfrm>
          <a:prstGeom prst="rect">
            <a:avLst/>
          </a:prstGeom>
        </p:spPr>
      </p:pic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3AF29EF6-D647-5FEA-E7B2-1959CCDB30C0}"/>
              </a:ext>
            </a:extLst>
          </p:cNvPr>
          <p:cNvSpPr txBox="1">
            <a:spLocks/>
          </p:cNvSpPr>
          <p:nvPr/>
        </p:nvSpPr>
        <p:spPr>
          <a:xfrm>
            <a:off x="-30287" y="6563817"/>
            <a:ext cx="6885522" cy="105299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sap was once used to produce latex which was made into rubber</a:t>
            </a:r>
          </a:p>
        </p:txBody>
      </p:sp>
    </p:spTree>
    <p:extLst>
      <p:ext uri="{BB962C8B-B14F-4D97-AF65-F5344CB8AC3E}">
        <p14:creationId xmlns:p14="http://schemas.microsoft.com/office/powerpoint/2010/main" val="2507569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d28d3b-2eb6-4c86-a122-9a28e2ca895d" xsi:nil="true"/>
    <lcf76f155ced4ddcb4097134ff3c332f xmlns="659f04ed-c2e1-4740-8d05-705e7d8c863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A15BE653C5C64A88B943E631BB533B" ma:contentTypeVersion="15" ma:contentTypeDescription="Create a new document." ma:contentTypeScope="" ma:versionID="445505d6c07d49e4f610b75f7f504039">
  <xsd:schema xmlns:xsd="http://www.w3.org/2001/XMLSchema" xmlns:xs="http://www.w3.org/2001/XMLSchema" xmlns:p="http://schemas.microsoft.com/office/2006/metadata/properties" xmlns:ns2="659f04ed-c2e1-4740-8d05-705e7d8c863e" xmlns:ns3="9bd28d3b-2eb6-4c86-a122-9a28e2ca895d" targetNamespace="http://schemas.microsoft.com/office/2006/metadata/properties" ma:root="true" ma:fieldsID="fdce5aa0a25181caeb6dacb69475d062" ns2:_="" ns3:_="">
    <xsd:import namespace="659f04ed-c2e1-4740-8d05-705e7d8c863e"/>
    <xsd:import namespace="9bd28d3b-2eb6-4c86-a122-9a28e2ca89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f04ed-c2e1-4740-8d05-705e7d8c86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7fece0-7c67-4b6d-b059-36af53aee6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28d3b-2eb6-4c86-a122-9a28e2ca895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2220e1-ce1d-4d49-94d0-6160d0f9ae98}" ma:internalName="TaxCatchAll" ma:showField="CatchAllData" ma:web="9bd28d3b-2eb6-4c86-a122-9a28e2ca89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061B04-E000-48AF-8E43-C756013BC2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EE7D3E-23E2-4F8C-A563-F5B5CE073448}">
  <ds:schemaRefs>
    <ds:schemaRef ds:uri="659f04ed-c2e1-4740-8d05-705e7d8c863e"/>
    <ds:schemaRef ds:uri="9bd28d3b-2eb6-4c86-a122-9a28e2ca895d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8973E5C-EBB5-404A-8403-4CD006087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f04ed-c2e1-4740-8d05-705e7d8c863e"/>
    <ds:schemaRef ds:uri="9bd28d3b-2eb6-4c86-a122-9a28e2ca89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2010</TotalTime>
  <Words>401</Words>
  <Application>Microsoft Office PowerPoint</Application>
  <PresentationFormat>A4 Paper (210x297 mm)</PresentationFormat>
  <Paragraphs>37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Narrow</vt:lpstr>
      <vt:lpstr>Calibri</vt:lpstr>
      <vt:lpstr>Calibri Light</vt:lpstr>
      <vt:lpstr>Office Theme</vt:lpstr>
      <vt:lpstr>PowerPoint Presentation</vt:lpstr>
      <vt:lpstr>  Mexican rubber tree   Castilla elastica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Mongoose Herpestes auropunctatus, H. fuscus and other species*</dc:title>
  <dc:creator>Monica Gruber</dc:creator>
  <cp:lastModifiedBy>Monica Gruber</cp:lastModifiedBy>
  <cp:revision>7</cp:revision>
  <dcterms:created xsi:type="dcterms:W3CDTF">2022-07-10T23:01:02Z</dcterms:created>
  <dcterms:modified xsi:type="dcterms:W3CDTF">2022-09-15T05:08:55Z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0x0101008BA15BE653C5C64A88B943E631BB533B</vt:lpwstr>
  </property>
  <property fmtid="{D5CDD505-2E9C-101B-9397-08002B2CF9AE}" pid="3" name="MediaServiceImageTags">
    <vt:lpwstr/>
  </property>
</Properties>
</file>