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1" r:id="rId5"/>
    <p:sldId id="262" r:id="rId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434D"/>
    <a:srgbClr val="31869A"/>
    <a:srgbClr val="DEAF61"/>
    <a:srgbClr val="8C9A97"/>
    <a:srgbClr val="55A58C"/>
    <a:srgbClr val="D86E95"/>
    <a:srgbClr val="E2C06A"/>
    <a:srgbClr val="2C4F4B"/>
    <a:srgbClr val="EAF3F5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2" autoAdjust="0"/>
    <p:restoredTop sz="94660"/>
  </p:normalViewPr>
  <p:slideViewPr>
    <p:cSldViewPr snapToGrid="0">
      <p:cViewPr varScale="1">
        <p:scale>
          <a:sx n="60" d="100"/>
          <a:sy n="60" d="100"/>
        </p:scale>
        <p:origin x="234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Gruber" userId="c9ddd9b9-c49e-4c97-b481-a45fecd6ff96" providerId="ADAL" clId="{35A935A9-ED19-47B0-913C-3CEAF12DCF76}"/>
    <pc:docChg chg="delSld modSld">
      <pc:chgData name="Monica Gruber" userId="c9ddd9b9-c49e-4c97-b481-a45fecd6ff96" providerId="ADAL" clId="{35A935A9-ED19-47B0-913C-3CEAF12DCF76}" dt="2022-09-09T02:29:43.970" v="19" actId="20577"/>
      <pc:docMkLst>
        <pc:docMk/>
      </pc:docMkLst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40085923" sldId="257"/>
        </pc:sldMkLst>
      </pc:sldChg>
      <pc:sldChg chg="del">
        <pc:chgData name="Monica Gruber" userId="c9ddd9b9-c49e-4c97-b481-a45fecd6ff96" providerId="ADAL" clId="{35A935A9-ED19-47B0-913C-3CEAF12DCF76}" dt="2022-09-08T01:23:59.718" v="1" actId="47"/>
        <pc:sldMkLst>
          <pc:docMk/>
          <pc:sldMk cId="490518875" sldId="258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2336388181" sldId="259"/>
        </pc:sldMkLst>
      </pc:sldChg>
      <pc:sldChg chg="del">
        <pc:chgData name="Monica Gruber" userId="c9ddd9b9-c49e-4c97-b481-a45fecd6ff96" providerId="ADAL" clId="{35A935A9-ED19-47B0-913C-3CEAF12DCF76}" dt="2022-09-08T01:24:01.301" v="2" actId="47"/>
        <pc:sldMkLst>
          <pc:docMk/>
          <pc:sldMk cId="1810023518" sldId="260"/>
        </pc:sldMkLst>
      </pc:sldChg>
      <pc:sldChg chg="modSp mod">
        <pc:chgData name="Monica Gruber" userId="c9ddd9b9-c49e-4c97-b481-a45fecd6ff96" providerId="ADAL" clId="{35A935A9-ED19-47B0-913C-3CEAF12DCF76}" dt="2022-09-09T02:29:43.970" v="19" actId="20577"/>
        <pc:sldMkLst>
          <pc:docMk/>
          <pc:sldMk cId="3161847490" sldId="262"/>
        </pc:sldMkLst>
        <pc:spChg chg="mod">
          <ac:chgData name="Monica Gruber" userId="c9ddd9b9-c49e-4c97-b481-a45fecd6ff96" providerId="ADAL" clId="{35A935A9-ED19-47B0-913C-3CEAF12DCF76}" dt="2022-09-09T02:29:43.970" v="19" actId="20577"/>
          <ac:spMkLst>
            <pc:docMk/>
            <pc:sldMk cId="3161847490" sldId="262"/>
            <ac:spMk id="34" creationId="{8F62B84C-CD2C-3B83-1382-C57362EC07D8}"/>
          </ac:spMkLst>
        </pc:spChg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3925144601" sldId="263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2970935735" sldId="264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4206355724" sldId="265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2194150480" sldId="266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28115677" sldId="267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390954225" sldId="268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41659931" sldId="269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3769171207" sldId="270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2507569817" sldId="271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1548649205" sldId="272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2050499628" sldId="273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1404568023" sldId="274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2828576319" sldId="275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2094229808" sldId="276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3521261465" sldId="277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354939994" sldId="278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970871103" sldId="279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792176397" sldId="280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1013255904" sldId="281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2326214137" sldId="282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2616271827" sldId="283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700844415" sldId="284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4208746037" sldId="285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3532282855" sldId="286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3861478450" sldId="287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1324865284" sldId="288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3425851864" sldId="289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2525600581" sldId="290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637897822" sldId="291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80460851" sldId="292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3330856159" sldId="293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770963732" sldId="294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2756808108" sldId="295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3809346724" sldId="296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1871203095" sldId="297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4189356956" sldId="298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3587517617" sldId="299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927829001" sldId="300"/>
        </pc:sldMkLst>
      </pc:sldChg>
      <pc:sldChg chg="del">
        <pc:chgData name="Monica Gruber" userId="c9ddd9b9-c49e-4c97-b481-a45fecd6ff96" providerId="ADAL" clId="{35A935A9-ED19-47B0-913C-3CEAF12DCF76}" dt="2022-09-08T01:23:55.276" v="0" actId="47"/>
        <pc:sldMkLst>
          <pc:docMk/>
          <pc:sldMk cId="1135527937" sldId="30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962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724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7951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388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2833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4878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426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8216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715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266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3380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005EC-A9F8-4530-8A8E-15F90C134277}" type="datetimeFigureOut">
              <a:rPr lang="en-NZ" smtClean="0"/>
              <a:t>9/09/2022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241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emf"/><Relationship Id="rId7" Type="http://schemas.openxmlformats.org/officeDocument/2006/relationships/image" Target="../media/image9.jpeg"/><Relationship Id="rId12" Type="http://schemas.openxmlformats.org/officeDocument/2006/relationships/image" Target="../media/image14.t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cabi.org/isc/datasheet/80508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emf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30EBD1E-DF4D-0BBD-4F8A-8F51C277E561}"/>
              </a:ext>
            </a:extLst>
          </p:cNvPr>
          <p:cNvSpPr/>
          <p:nvPr/>
        </p:nvSpPr>
        <p:spPr>
          <a:xfrm>
            <a:off x="-1" y="1435100"/>
            <a:ext cx="6857999" cy="5359400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1C351D-62E5-204F-D299-9C93A227E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4123"/>
            <a:ext cx="6857999" cy="1052993"/>
          </a:xfrm>
          <a:solidFill>
            <a:srgbClr val="18434D"/>
          </a:solidFill>
          <a:ln>
            <a:noFill/>
          </a:ln>
        </p:spPr>
        <p:txBody>
          <a:bodyPr anchor="ctr"/>
          <a:lstStyle/>
          <a:p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Small Indian mongoose</a:t>
            </a:r>
            <a:b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NZ" sz="1600" b="1" i="1" dirty="0" err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Herpestes</a:t>
            </a:r>
            <a:r>
              <a:rPr lang="en-NZ" sz="1600" b="1" i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1600" b="1" i="1" dirty="0" err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auropunctatus</a:t>
            </a:r>
            <a:r>
              <a:rPr lang="en-NZ" sz="1600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NZ" b="1" dirty="0">
              <a:solidFill>
                <a:srgbClr val="E2C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05356-25F6-D909-CAD3-FBECBAFB7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7397" y="1573079"/>
            <a:ext cx="3492000" cy="494392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Small, slender-bodied with short legs, short, rounded ears and an elongated snout (nose)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tail is muscular at the base and tapers gradually, ending in tufts of slightly longer fur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Feet have five toes with long sharp non-retractile claws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 is soft, pale to dark brown flecked with golden spots. Underside is paler than rest of body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Eyes are amber/brown in adults and blue/green in young animals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Females range in length from 50 to 58 cm. Males range from 54 to 67 cm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body mass ranges from 305 grams to just over 1 kg in large adult males. Mean mass is  434 grams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 have a wider head and more robust body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Lives 3-4 years, breeds 2-3 times per year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Varied diet, including smaller mammals, birds, turtles, lizards, snakes and frogs, insects and plant material, depending on what is available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Prefers grassland and secondary growth over dense forest, and also found around peoples homes. Reported to prefer dry habitats.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a warm climate, so distribution could increase with climate change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12B0C-6C09-B5F5-6D04-6D2004D8F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" y="6662750"/>
            <a:ext cx="6858000" cy="457193"/>
          </a:xfrm>
          <a:solidFill>
            <a:srgbClr val="31869A"/>
          </a:solidFill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PATHWAYS     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shipping containers      </a:t>
            </a:r>
            <a:r>
              <a:rPr lang="en-NZ" sz="1200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biological control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F3C53D4-532F-B7A8-8085-4373C5DAF3FE}"/>
              </a:ext>
            </a:extLst>
          </p:cNvPr>
          <p:cNvSpPr txBox="1">
            <a:spLocks/>
          </p:cNvSpPr>
          <p:nvPr/>
        </p:nvSpPr>
        <p:spPr>
          <a:xfrm>
            <a:off x="-1" y="982839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C884B9-2B98-0ADD-B8D3-C977E4188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2760" r="9587" b="635"/>
          <a:stretch/>
        </p:blipFill>
        <p:spPr>
          <a:xfrm>
            <a:off x="149860" y="6575057"/>
            <a:ext cx="613409" cy="632577"/>
          </a:xfrm>
          <a:prstGeom prst="flowChartConnector">
            <a:avLst/>
          </a:prstGeom>
        </p:spPr>
      </p:pic>
      <p:pic>
        <p:nvPicPr>
          <p:cNvPr id="1026" name="Picture 2" descr="Small Indian Mongoose (Herpestes auropunctatus) · iNaturalist NZ">
            <a:extLst>
              <a:ext uri="{FF2B5EF4-FFF2-40B4-BE49-F238E27FC236}">
                <a16:creationId xmlns:a16="http://schemas.microsoft.com/office/drawing/2014/main" id="{FCA53C57-6A3D-3BB6-8E17-F0B514EB0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" y="1573079"/>
            <a:ext cx="298132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A38DEAF-F6D7-D269-C1A1-F5C8ADEFD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51" y="3250038"/>
            <a:ext cx="2987496" cy="316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089696E-8EF5-DDE9-7013-6CDDF05CD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7277549"/>
            <a:ext cx="4777740" cy="249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8BFE1B-E9FE-ACA9-8115-080A624C9023}"/>
              </a:ext>
            </a:extLst>
          </p:cNvPr>
          <p:cNvSpPr/>
          <p:nvPr/>
        </p:nvSpPr>
        <p:spPr>
          <a:xfrm>
            <a:off x="178547" y="7182415"/>
            <a:ext cx="1497853" cy="1792287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</a:t>
            </a: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</a:t>
            </a: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 not </a:t>
            </a: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EE49D9-8227-294F-9599-708F1773F337}"/>
              </a:ext>
            </a:extLst>
          </p:cNvPr>
          <p:cNvSpPr/>
          <p:nvPr/>
        </p:nvSpPr>
        <p:spPr>
          <a:xfrm>
            <a:off x="1003300" y="7340600"/>
            <a:ext cx="571500" cy="330200"/>
          </a:xfrm>
          <a:prstGeom prst="rect">
            <a:avLst/>
          </a:prstGeom>
          <a:solidFill>
            <a:srgbClr val="D86E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361C71-ECB1-24B6-F51E-3E30ACBB93F5}"/>
              </a:ext>
            </a:extLst>
          </p:cNvPr>
          <p:cNvSpPr/>
          <p:nvPr/>
        </p:nvSpPr>
        <p:spPr>
          <a:xfrm>
            <a:off x="1003300" y="7957961"/>
            <a:ext cx="571500" cy="330200"/>
          </a:xfrm>
          <a:prstGeom prst="rect">
            <a:avLst/>
          </a:prstGeom>
          <a:solidFill>
            <a:srgbClr val="55A5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27B8C9-FFEC-69F5-08FF-FC5D1E3466F6}"/>
              </a:ext>
            </a:extLst>
          </p:cNvPr>
          <p:cNvSpPr/>
          <p:nvPr/>
        </p:nvSpPr>
        <p:spPr>
          <a:xfrm>
            <a:off x="1003300" y="8546072"/>
            <a:ext cx="571500" cy="330200"/>
          </a:xfrm>
          <a:prstGeom prst="rect">
            <a:avLst/>
          </a:prstGeom>
          <a:solidFill>
            <a:srgbClr val="8C9A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7669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67E2EBD-18B2-6E86-7CF1-1C6725900607}"/>
              </a:ext>
            </a:extLst>
          </p:cNvPr>
          <p:cNvSpPr/>
          <p:nvPr/>
        </p:nvSpPr>
        <p:spPr>
          <a:xfrm>
            <a:off x="94706" y="2303963"/>
            <a:ext cx="1596980" cy="2132750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Eats many native plants and animals, resulting in population declines. Has probably or certainly caused extinction of at least three species and for many other local extinctions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EC4E14F-3B6E-18F3-3F58-3CF0FF341EB7}"/>
              </a:ext>
            </a:extLst>
          </p:cNvPr>
          <p:cNvSpPr txBox="1">
            <a:spLocks/>
          </p:cNvSpPr>
          <p:nvPr/>
        </p:nvSpPr>
        <p:spPr>
          <a:xfrm>
            <a:off x="-1" y="6180914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NOTES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3E9C069-D165-2BB0-E11F-44A71573A9DF}"/>
              </a:ext>
            </a:extLst>
          </p:cNvPr>
          <p:cNvSpPr txBox="1">
            <a:spLocks/>
          </p:cNvSpPr>
          <p:nvPr/>
        </p:nvSpPr>
        <p:spPr>
          <a:xfrm>
            <a:off x="-1704" y="4527997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6A913F0-FC65-34F3-A0E3-FD5D1E165333}"/>
              </a:ext>
            </a:extLst>
          </p:cNvPr>
          <p:cNvSpPr txBox="1">
            <a:spLocks/>
          </p:cNvSpPr>
          <p:nvPr/>
        </p:nvSpPr>
        <p:spPr>
          <a:xfrm>
            <a:off x="-3826" y="7423747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SOURCES </a:t>
            </a:r>
            <a:r>
              <a:rPr lang="en-NZ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(click links for more)</a:t>
            </a:r>
            <a:endParaRPr lang="en-NZ" sz="2000" dirty="0">
              <a:solidFill>
                <a:srgbClr val="C4E0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915D2D-A752-8370-B1C4-E4F97AFE35B8}"/>
              </a:ext>
            </a:extLst>
          </p:cNvPr>
          <p:cNvGrpSpPr/>
          <p:nvPr/>
        </p:nvGrpSpPr>
        <p:grpSpPr>
          <a:xfrm>
            <a:off x="3563618" y="1666153"/>
            <a:ext cx="1390496" cy="510803"/>
            <a:chOff x="3528718" y="2217447"/>
            <a:chExt cx="1390496" cy="5108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763411-12A9-2538-836A-C9425B23B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8718" y="2219535"/>
              <a:ext cx="618186" cy="508715"/>
            </a:xfrm>
            <a:prstGeom prst="rect">
              <a:avLst/>
            </a:prstGeom>
          </p:spPr>
        </p:pic>
        <p:sp>
          <p:nvSpPr>
            <p:cNvPr id="31" name="Text Placeholder 3">
              <a:extLst>
                <a:ext uri="{FF2B5EF4-FFF2-40B4-BE49-F238E27FC236}">
                  <a16:creationId xmlns:a16="http://schemas.microsoft.com/office/drawing/2014/main" id="{EAFA7B12-0573-1476-E953-5795436F10ED}"/>
                </a:ext>
              </a:extLst>
            </p:cNvPr>
            <p:cNvSpPr txBox="1">
              <a:spLocks/>
            </p:cNvSpPr>
            <p:nvPr/>
          </p:nvSpPr>
          <p:spPr>
            <a:xfrm>
              <a:off x="4097036" y="2217447"/>
              <a:ext cx="82217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Society &amp;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Culture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04C532-B7E1-D09D-1B6F-A09AFDE82027}"/>
              </a:ext>
            </a:extLst>
          </p:cNvPr>
          <p:cNvGrpSpPr/>
          <p:nvPr/>
        </p:nvGrpSpPr>
        <p:grpSpPr>
          <a:xfrm>
            <a:off x="5340248" y="1668395"/>
            <a:ext cx="1320634" cy="506318"/>
            <a:chOff x="5206898" y="2214176"/>
            <a:chExt cx="1320634" cy="506318"/>
          </a:xfrm>
        </p:grpSpPr>
        <p:sp>
          <p:nvSpPr>
            <p:cNvPr id="19" name="Text Placeholder 3">
              <a:extLst>
                <a:ext uri="{FF2B5EF4-FFF2-40B4-BE49-F238E27FC236}">
                  <a16:creationId xmlns:a16="http://schemas.microsoft.com/office/drawing/2014/main" id="{37F425DD-FDFF-2B71-A7F5-2DD0EF86DB36}"/>
                </a:ext>
              </a:extLst>
            </p:cNvPr>
            <p:cNvSpPr txBox="1">
              <a:spLocks/>
            </p:cNvSpPr>
            <p:nvPr/>
          </p:nvSpPr>
          <p:spPr>
            <a:xfrm>
              <a:off x="5659634" y="2214176"/>
              <a:ext cx="86789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Economy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9EA138-4623-A4D5-4EFD-39CE9666C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6898" y="2224657"/>
              <a:ext cx="540913" cy="49583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4F3DA3-E927-68DC-67D0-DC4778C2DC2C}"/>
              </a:ext>
            </a:extLst>
          </p:cNvPr>
          <p:cNvGrpSpPr/>
          <p:nvPr/>
        </p:nvGrpSpPr>
        <p:grpSpPr>
          <a:xfrm>
            <a:off x="1940628" y="1669067"/>
            <a:ext cx="1324991" cy="504974"/>
            <a:chOff x="1877128" y="2203958"/>
            <a:chExt cx="1324991" cy="504974"/>
          </a:xfrm>
        </p:grpSpPr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26CD016F-C1E6-11E2-1C7B-E8B63E2E63CD}"/>
                </a:ext>
              </a:extLst>
            </p:cNvPr>
            <p:cNvSpPr txBox="1">
              <a:spLocks/>
            </p:cNvSpPr>
            <p:nvPr/>
          </p:nvSpPr>
          <p:spPr>
            <a:xfrm>
              <a:off x="2372321" y="2203958"/>
              <a:ext cx="82979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80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Health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667915-06EE-BAE0-AC2F-FFCA31A05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7128" y="2219535"/>
              <a:ext cx="566670" cy="48939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7A5C03-3631-C878-992F-8B53C5619E2C}"/>
              </a:ext>
            </a:extLst>
          </p:cNvPr>
          <p:cNvGrpSpPr/>
          <p:nvPr/>
        </p:nvGrpSpPr>
        <p:grpSpPr>
          <a:xfrm>
            <a:off x="175987" y="1669554"/>
            <a:ext cx="1470840" cy="504000"/>
            <a:chOff x="264887" y="1669554"/>
            <a:chExt cx="1470840" cy="504000"/>
          </a:xfrm>
        </p:grpSpPr>
        <p:sp>
          <p:nvSpPr>
            <p:cNvPr id="35" name="Text Placeholder 3">
              <a:extLst>
                <a:ext uri="{FF2B5EF4-FFF2-40B4-BE49-F238E27FC236}">
                  <a16:creationId xmlns:a16="http://schemas.microsoft.com/office/drawing/2014/main" id="{FEAAA24C-C7A9-0928-2810-82978E0A647D}"/>
                </a:ext>
              </a:extLst>
            </p:cNvPr>
            <p:cNvSpPr txBox="1">
              <a:spLocks/>
            </p:cNvSpPr>
            <p:nvPr/>
          </p:nvSpPr>
          <p:spPr>
            <a:xfrm>
              <a:off x="630298" y="1669554"/>
              <a:ext cx="1105429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80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Environment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7DC6AB7-BF4D-4A0B-B4C3-4615E5934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151600" flipH="1">
              <a:off x="422663" y="1613088"/>
              <a:ext cx="210369" cy="525922"/>
            </a:xfrm>
            <a:prstGeom prst="ellipse">
              <a:avLst/>
            </a:prstGeom>
          </p:spPr>
        </p:pic>
      </p:grp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5403EBF5-0C23-9963-3CF5-81D39B2D93FD}"/>
              </a:ext>
            </a:extLst>
          </p:cNvPr>
          <p:cNvSpPr txBox="1">
            <a:spLocks/>
          </p:cNvSpPr>
          <p:nvPr/>
        </p:nvSpPr>
        <p:spPr>
          <a:xfrm>
            <a:off x="-17587" y="7978762"/>
            <a:ext cx="6844239" cy="9473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	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JN Stuart – some rights reserved (CC BY-NC-ND) (top) 				© Robin Gwen Agarwal – some rights reserved (CC BY-NC) (bottom)</a:t>
            </a:r>
            <a:r>
              <a:rPr lang="en-NZ" sz="105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216000">
              <a:lnSpc>
                <a:spcPct val="100000"/>
              </a:lnSpc>
              <a:spcBef>
                <a:spcPts val="18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and map	</a:t>
            </a:r>
            <a:r>
              <a:rPr lang="en-NZ" sz="1050" i="1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Herpestes</a:t>
            </a:r>
            <a:r>
              <a:rPr lang="en-NZ" sz="1050" i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1050" i="1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auropunctatus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(small Indian mongoose) – CABI 			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https://www.cabi.org/isc/datasheet/80508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025BF6-D611-11F2-5B66-463838E48CF9}"/>
              </a:ext>
            </a:extLst>
          </p:cNvPr>
          <p:cNvSpPr/>
          <p:nvPr/>
        </p:nvSpPr>
        <p:spPr>
          <a:xfrm>
            <a:off x="1777435" y="2303963"/>
            <a:ext cx="1596980" cy="2132750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infected with rabies and pass this disease to people (and to other animals), but transmission may be low.</a:t>
            </a: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Okinawa mongoose have been found to be infected with </a:t>
            </a:r>
            <a:r>
              <a:rPr lang="en-NZ" sz="1050" i="1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Leptospira</a:t>
            </a:r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antibiotic-resistant strains of </a:t>
            </a:r>
            <a:r>
              <a:rPr lang="en-NZ" sz="1050" i="1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Escherichia coli</a:t>
            </a:r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bacteria</a:t>
            </a:r>
            <a:b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5C71A0-F71D-8A8B-1CD3-BE030FE21335}"/>
              </a:ext>
            </a:extLst>
          </p:cNvPr>
          <p:cNvSpPr/>
          <p:nvPr/>
        </p:nvSpPr>
        <p:spPr>
          <a:xfrm>
            <a:off x="3460164" y="2303963"/>
            <a:ext cx="1596980" cy="2132750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reported, but impacts on native animals will have flow-on cultural impacts if these species are of cultural importance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81F383-1BCE-8766-6E0F-183AF4B37553}"/>
              </a:ext>
            </a:extLst>
          </p:cNvPr>
          <p:cNvSpPr/>
          <p:nvPr/>
        </p:nvSpPr>
        <p:spPr>
          <a:xfrm>
            <a:off x="5142894" y="2303963"/>
            <a:ext cx="1596980" cy="2132750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reported, but as it will eat small animals and eggs of birds, it could affect poultry industries and other small animal farming</a:t>
            </a:r>
          </a:p>
        </p:txBody>
      </p:sp>
      <p:sp>
        <p:nvSpPr>
          <p:cNvPr id="42" name="Text Placeholder 26">
            <a:extLst>
              <a:ext uri="{FF2B5EF4-FFF2-40B4-BE49-F238E27FC236}">
                <a16:creationId xmlns:a16="http://schemas.microsoft.com/office/drawing/2014/main" id="{D1DA9809-F721-716A-24F6-CBB97E682DAB}"/>
              </a:ext>
            </a:extLst>
          </p:cNvPr>
          <p:cNvSpPr txBox="1">
            <a:spLocks/>
          </p:cNvSpPr>
          <p:nvPr/>
        </p:nvSpPr>
        <p:spPr>
          <a:xfrm>
            <a:off x="-17587" y="6683410"/>
            <a:ext cx="6844239" cy="713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200"/>
              </a:spcBef>
            </a:pP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NZ" sz="1050" i="1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Herpestes</a:t>
            </a:r>
            <a:r>
              <a:rPr lang="en-NZ" sz="1050" i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1050" i="1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fuscus</a:t>
            </a:r>
            <a:r>
              <a:rPr lang="en-NZ" sz="1050" i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other related mongoose species are also invasive. Introduced to several locations as a biological control of snakes and rodents. Also called </a:t>
            </a:r>
            <a:r>
              <a:rPr lang="en-NZ" sz="1050" i="1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Mangusta</a:t>
            </a:r>
            <a:r>
              <a:rPr lang="en-NZ" sz="1050" i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1050" i="1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auropunctata</a:t>
            </a:r>
            <a:r>
              <a:rPr lang="en-NZ" sz="1050" i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NZ" sz="1050" i="1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Mangusta</a:t>
            </a:r>
            <a:r>
              <a:rPr lang="en-NZ" sz="1050" i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1050" i="1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pallipes</a:t>
            </a:r>
            <a:r>
              <a:rPr lang="en-NZ" sz="1050" i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NZ" sz="1050" i="1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Herpestes</a:t>
            </a:r>
            <a:r>
              <a:rPr lang="en-NZ" sz="1050" i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palustris, </a:t>
            </a:r>
            <a:r>
              <a:rPr lang="en-NZ" sz="1050" i="1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Herpestes</a:t>
            </a:r>
            <a:r>
              <a:rPr lang="en-NZ" sz="1050" i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1050" i="1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auropunctatus</a:t>
            </a:r>
            <a:endParaRPr lang="en-NZ" sz="1050" i="1" dirty="0">
              <a:solidFill>
                <a:srgbClr val="2C4F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Placeholder 26">
            <a:extLst>
              <a:ext uri="{FF2B5EF4-FFF2-40B4-BE49-F238E27FC236}">
                <a16:creationId xmlns:a16="http://schemas.microsoft.com/office/drawing/2014/main" id="{A522EBC0-B324-E4D3-52AA-5B8637F15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7587" y="5051720"/>
            <a:ext cx="6885522" cy="1052993"/>
          </a:xfrm>
        </p:spPr>
        <p:txBody>
          <a:bodyPr numCol="1">
            <a:noAutofit/>
          </a:bodyPr>
          <a:lstStyle/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range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Saudi Arabia, Iran, Iraq, Afghanistan, Pakistan, India, Nepal, Bangladesh, Myanmar</a:t>
            </a:r>
            <a:endParaRPr lang="en-NZ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 range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Antigua, Barbados, British Virgin Islands, Bosnia-Hercegovina, United States Virgin		Islands, Croatia, Cuba, Fiji (Viti 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Levu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Vanua 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Levu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French Guiana, Grenada, 		Guadeloupe, Guyana, Hawai’i (Hawai‘i, Maui, 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Moloka‘i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Kauai and 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O‘ahu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Hispaniola, 		Jamaica, Japan (Okinawa, 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Amami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Kyushu), Tanzania, Martinique, Montenegro, Nevis, 		Puerto Rico, St. Kitts, St. Lucia, St. Martin, St. Vincent, Suriname, Trinidad	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F7D66243-6A82-9FB6-6839-34E6E85879EE}"/>
              </a:ext>
            </a:extLst>
          </p:cNvPr>
          <p:cNvSpPr txBox="1">
            <a:spLocks/>
          </p:cNvSpPr>
          <p:nvPr/>
        </p:nvSpPr>
        <p:spPr>
          <a:xfrm>
            <a:off x="-2" y="4123"/>
            <a:ext cx="6857999" cy="1052993"/>
          </a:xfrm>
          <a:prstGeom prst="rect">
            <a:avLst/>
          </a:prstGeom>
          <a:solidFill>
            <a:srgbClr val="18434D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800" b="1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Small Indian mongoose</a:t>
            </a:r>
            <a:br>
              <a:rPr lang="en-NZ" sz="2800" b="1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800" b="1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NZ" sz="1600" b="1" i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Herpestes auropunctatus</a:t>
            </a:r>
            <a:r>
              <a:rPr lang="en-NZ" sz="1600" b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NZ" b="1" dirty="0">
              <a:solidFill>
                <a:srgbClr val="E2C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F62B84C-CD2C-3B83-1382-C57362EC07D8}"/>
              </a:ext>
            </a:extLst>
          </p:cNvPr>
          <p:cNvSpPr txBox="1">
            <a:spLocks/>
          </p:cNvSpPr>
          <p:nvPr/>
        </p:nvSpPr>
        <p:spPr>
          <a:xfrm>
            <a:off x="-1" y="982839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</a:p>
        </p:txBody>
      </p:sp>
      <p:pic>
        <p:nvPicPr>
          <p:cNvPr id="3" name="Content Placeholder 36" descr="Logo&#10;&#10;Description automatically generated">
            <a:extLst>
              <a:ext uri="{FF2B5EF4-FFF2-40B4-BE49-F238E27FC236}">
                <a16:creationId xmlns:a16="http://schemas.microsoft.com/office/drawing/2014/main" id="{688B6833-AA35-5C82-C37F-9CEFD74DD4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6" y="9083924"/>
            <a:ext cx="1744045" cy="717550"/>
          </a:xfrm>
          <a:prstGeom prst="rect">
            <a:avLst/>
          </a:prstGeom>
        </p:spPr>
      </p:pic>
      <p:pic>
        <p:nvPicPr>
          <p:cNvPr id="4" name="Picture 8" descr="Image result for gef logo">
            <a:extLst>
              <a:ext uri="{FF2B5EF4-FFF2-40B4-BE49-F238E27FC236}">
                <a16:creationId xmlns:a16="http://schemas.microsoft.com/office/drawing/2014/main" id="{E6E4AD7B-3857-58F5-0D95-0E34DB54E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70" y="9145395"/>
            <a:ext cx="532059" cy="6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BBC6888-86D6-4796-4E4F-10F286B920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97" y="9122024"/>
            <a:ext cx="681339" cy="67554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9E353A51-156D-C74E-1CD2-A5F57C8E4D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76" y="8987284"/>
            <a:ext cx="898276" cy="898276"/>
          </a:xfrm>
          <a:prstGeom prst="rect">
            <a:avLst/>
          </a:prstGeom>
        </p:spPr>
      </p:pic>
      <p:pic>
        <p:nvPicPr>
          <p:cNvPr id="8" name="Picture 14" descr="UNEP - UN Environment Programme">
            <a:extLst>
              <a:ext uri="{FF2B5EF4-FFF2-40B4-BE49-F238E27FC236}">
                <a16:creationId xmlns:a16="http://schemas.microsoft.com/office/drawing/2014/main" id="{4C0CC6D5-99E0-83A4-E361-8E2195B13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461" y="9092606"/>
            <a:ext cx="748551" cy="6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16B55449-91BA-294E-E96C-BB451C67A8F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11"/>
          <a:stretch/>
        </p:blipFill>
        <p:spPr>
          <a:xfrm>
            <a:off x="4584953" y="9237217"/>
            <a:ext cx="1115881" cy="4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47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A15BE653C5C64A88B943E631BB533B" ma:contentTypeVersion="15" ma:contentTypeDescription="Create a new document." ma:contentTypeScope="" ma:versionID="445505d6c07d49e4f610b75f7f504039">
  <xsd:schema xmlns:xsd="http://www.w3.org/2001/XMLSchema" xmlns:xs="http://www.w3.org/2001/XMLSchema" xmlns:p="http://schemas.microsoft.com/office/2006/metadata/properties" xmlns:ns2="659f04ed-c2e1-4740-8d05-705e7d8c863e" xmlns:ns3="9bd28d3b-2eb6-4c86-a122-9a28e2ca895d" targetNamespace="http://schemas.microsoft.com/office/2006/metadata/properties" ma:root="true" ma:fieldsID="fdce5aa0a25181caeb6dacb69475d062" ns2:_="" ns3:_="">
    <xsd:import namespace="659f04ed-c2e1-4740-8d05-705e7d8c863e"/>
    <xsd:import namespace="9bd28d3b-2eb6-4c86-a122-9a28e2ca89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f04ed-c2e1-4740-8d05-705e7d8c86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7fece0-7c67-4b6d-b059-36af53aee6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28d3b-2eb6-4c86-a122-9a28e2ca895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62220e1-ce1d-4d49-94d0-6160d0f9ae98}" ma:internalName="TaxCatchAll" ma:showField="CatchAllData" ma:web="9bd28d3b-2eb6-4c86-a122-9a28e2ca89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d28d3b-2eb6-4c86-a122-9a28e2ca895d" xsi:nil="true"/>
    <lcf76f155ced4ddcb4097134ff3c332f xmlns="659f04ed-c2e1-4740-8d05-705e7d8c863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973E5C-EBB5-404A-8403-4CD0060871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9f04ed-c2e1-4740-8d05-705e7d8c863e"/>
    <ds:schemaRef ds:uri="9bd28d3b-2eb6-4c86-a122-9a28e2ca89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EE7D3E-23E2-4F8C-A563-F5B5CE073448}">
  <ds:schemaRefs>
    <ds:schemaRef ds:uri="9bd28d3b-2eb6-4c86-a122-9a28e2ca895d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659f04ed-c2e1-4740-8d05-705e7d8c863e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D061B04-E000-48AF-8E43-C756013BC2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1450</TotalTime>
  <Words>599</Words>
  <Application>Microsoft Office PowerPoint</Application>
  <PresentationFormat>A4 Paper (210x297 mm)</PresentationFormat>
  <Paragraphs>45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Arial Narrow</vt:lpstr>
      <vt:lpstr>Calibri</vt:lpstr>
      <vt:lpstr>Calibri Light</vt:lpstr>
      <vt:lpstr>Office Theme</vt:lpstr>
      <vt:lpstr>  Small Indian mongoose   Herpestes auropunctatus*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Mongoose Herpestes auropunctatus, H. fuscus and other species*</dc:title>
  <dc:creator>Monica Gruber</dc:creator>
  <cp:lastModifiedBy>Monica Gruber</cp:lastModifiedBy>
  <cp:revision>4</cp:revision>
  <dcterms:created xsi:type="dcterms:W3CDTF">2022-07-10T23:01:02Z</dcterms:created>
  <dcterms:modified xsi:type="dcterms:W3CDTF">2022-09-09T03:46:37Z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0x0101008BA15BE653C5C64A88B943E631BB533B</vt:lpwstr>
  </property>
  <property fmtid="{D5CDD505-2E9C-101B-9397-08002B2CF9AE}" pid="3" name="MediaServiceImageTags">
    <vt:lpwstr/>
  </property>
</Properties>
</file>