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8"/>
  </p:notesMasterIdLst>
  <p:sldIdLst>
    <p:sldId id="256" r:id="rId5"/>
    <p:sldId id="258" r:id="rId6"/>
    <p:sldId id="259" r:id="rId7"/>
    <p:sldId id="260" r:id="rId8"/>
    <p:sldId id="326" r:id="rId9"/>
    <p:sldId id="390" r:id="rId10"/>
    <p:sldId id="366" r:id="rId11"/>
    <p:sldId id="373" r:id="rId12"/>
    <p:sldId id="391" r:id="rId13"/>
    <p:sldId id="380" r:id="rId14"/>
    <p:sldId id="368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49" r:id="rId24"/>
    <p:sldId id="350" r:id="rId25"/>
    <p:sldId id="352" r:id="rId26"/>
    <p:sldId id="389" r:id="rId27"/>
    <p:sldId id="370" r:id="rId28"/>
    <p:sldId id="393" r:id="rId29"/>
    <p:sldId id="371" r:id="rId30"/>
    <p:sldId id="394" r:id="rId31"/>
    <p:sldId id="396" r:id="rId32"/>
    <p:sldId id="372" r:id="rId33"/>
    <p:sldId id="374" r:id="rId34"/>
    <p:sldId id="395" r:id="rId35"/>
    <p:sldId id="375" r:id="rId36"/>
    <p:sldId id="397" r:id="rId37"/>
    <p:sldId id="376" r:id="rId38"/>
    <p:sldId id="398" r:id="rId39"/>
    <p:sldId id="377" r:id="rId40"/>
    <p:sldId id="399" r:id="rId41"/>
    <p:sldId id="378" r:id="rId42"/>
    <p:sldId id="400" r:id="rId43"/>
    <p:sldId id="402" r:id="rId44"/>
    <p:sldId id="401" r:id="rId45"/>
    <p:sldId id="392" r:id="rId46"/>
    <p:sldId id="325" r:id="rId47"/>
  </p:sldIdLst>
  <p:sldSz cx="9144000" cy="6858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iuwrlquIHG11is+wt8QhiWp80S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266E3-64B2-42B8-B50C-A3563F888CF5}" v="2" dt="2022-09-27T22:38:38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7010" autoAdjust="0"/>
  </p:normalViewPr>
  <p:slideViewPr>
    <p:cSldViewPr snapToGrid="0">
      <p:cViewPr varScale="1">
        <p:scale>
          <a:sx n="66" d="100"/>
          <a:sy n="66" d="100"/>
        </p:scale>
        <p:origin x="18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84" Type="http://customschemas.google.com/relationships/presentationmetadata" Target="metadata"/><Relationship Id="rId89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87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uber" userId="957e30bb-d67c-4b9f-bae8-f3b777891a97" providerId="ADAL" clId="{1D9266E3-64B2-42B8-B50C-A3563F888CF5}"/>
    <pc:docChg chg="undo custSel modSld">
      <pc:chgData name="Monica Gruber" userId="957e30bb-d67c-4b9f-bae8-f3b777891a97" providerId="ADAL" clId="{1D9266E3-64B2-42B8-B50C-A3563F888CF5}" dt="2022-09-27T22:38:38.427" v="221" actId="14100"/>
      <pc:docMkLst>
        <pc:docMk/>
      </pc:docMkLst>
      <pc:sldChg chg="modSp mod">
        <pc:chgData name="Monica Gruber" userId="957e30bb-d67c-4b9f-bae8-f3b777891a97" providerId="ADAL" clId="{1D9266E3-64B2-42B8-B50C-A3563F888CF5}" dt="2022-09-27T22:30:14.195" v="91" actId="20577"/>
        <pc:sldMkLst>
          <pc:docMk/>
          <pc:sldMk cId="0" sldId="256"/>
        </pc:sldMkLst>
        <pc:spChg chg="mod">
          <ac:chgData name="Monica Gruber" userId="957e30bb-d67c-4b9f-bae8-f3b777891a97" providerId="ADAL" clId="{1D9266E3-64B2-42B8-B50C-A3563F888CF5}" dt="2022-09-27T22:30:14.195" v="91" actId="20577"/>
          <ac:spMkLst>
            <pc:docMk/>
            <pc:sldMk cId="0" sldId="256"/>
            <ac:spMk id="61" creationId="{00000000-0000-0000-0000-000000000000}"/>
          </ac:spMkLst>
        </pc:spChg>
      </pc:sldChg>
      <pc:sldChg chg="modSp mod">
        <pc:chgData name="Monica Gruber" userId="957e30bb-d67c-4b9f-bae8-f3b777891a97" providerId="ADAL" clId="{1D9266E3-64B2-42B8-B50C-A3563F888CF5}" dt="2022-09-27T22:27:32.597" v="35" actId="20577"/>
        <pc:sldMkLst>
          <pc:docMk/>
          <pc:sldMk cId="0" sldId="258"/>
        </pc:sldMkLst>
        <pc:spChg chg="mod">
          <ac:chgData name="Monica Gruber" userId="957e30bb-d67c-4b9f-bae8-f3b777891a97" providerId="ADAL" clId="{1D9266E3-64B2-42B8-B50C-A3563F888CF5}" dt="2022-09-27T22:27:25.324" v="31" actId="20577"/>
          <ac:spMkLst>
            <pc:docMk/>
            <pc:sldMk cId="0" sldId="258"/>
            <ac:spMk id="73" creationId="{00000000-0000-0000-0000-000000000000}"/>
          </ac:spMkLst>
        </pc:spChg>
        <pc:graphicFrameChg chg="mod modGraphic">
          <ac:chgData name="Monica Gruber" userId="957e30bb-d67c-4b9f-bae8-f3b777891a97" providerId="ADAL" clId="{1D9266E3-64B2-42B8-B50C-A3563F888CF5}" dt="2022-09-27T22:27:32.597" v="35" actId="20577"/>
          <ac:graphicFrameMkLst>
            <pc:docMk/>
            <pc:sldMk cId="0" sldId="258"/>
            <ac:graphicFrameMk id="4" creationId="{5FCF66A2-04B8-457E-8FF5-E0457DB62BC5}"/>
          </ac:graphicFrameMkLst>
        </pc:graphicFrameChg>
      </pc:sldChg>
      <pc:sldChg chg="modSp mod">
        <pc:chgData name="Monica Gruber" userId="957e30bb-d67c-4b9f-bae8-f3b777891a97" providerId="ADAL" clId="{1D9266E3-64B2-42B8-B50C-A3563F888CF5}" dt="2022-09-27T22:37:44.746" v="220" actId="6549"/>
        <pc:sldMkLst>
          <pc:docMk/>
          <pc:sldMk cId="0" sldId="325"/>
        </pc:sldMkLst>
        <pc:spChg chg="mod">
          <ac:chgData name="Monica Gruber" userId="957e30bb-d67c-4b9f-bae8-f3b777891a97" providerId="ADAL" clId="{1D9266E3-64B2-42B8-B50C-A3563F888CF5}" dt="2022-09-27T22:37:44.746" v="220" actId="6549"/>
          <ac:spMkLst>
            <pc:docMk/>
            <pc:sldMk cId="0" sldId="325"/>
            <ac:spMk id="551" creationId="{00000000-0000-0000-0000-000000000000}"/>
          </ac:spMkLst>
        </pc:spChg>
      </pc:sldChg>
      <pc:sldChg chg="modSp">
        <pc:chgData name="Monica Gruber" userId="957e30bb-d67c-4b9f-bae8-f3b777891a97" providerId="ADAL" clId="{1D9266E3-64B2-42B8-B50C-A3563F888CF5}" dt="2022-09-27T22:38:38.427" v="221" actId="14100"/>
        <pc:sldMkLst>
          <pc:docMk/>
          <pc:sldMk cId="0" sldId="349"/>
        </pc:sldMkLst>
        <pc:grpChg chg="mod">
          <ac:chgData name="Monica Gruber" userId="957e30bb-d67c-4b9f-bae8-f3b777891a97" providerId="ADAL" clId="{1D9266E3-64B2-42B8-B50C-A3563F888CF5}" dt="2022-09-27T22:38:38.427" v="221" actId="14100"/>
          <ac:grpSpMkLst>
            <pc:docMk/>
            <pc:sldMk cId="0" sldId="349"/>
            <ac:grpSpMk id="2" creationId="{FA064569-B185-41BF-86ED-A06AB0CB3DE6}"/>
          </ac:grpSpMkLst>
        </pc:grp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17" creationId="{904D2E4D-9CA0-4823-982C-30C66E6072FD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18" creationId="{1AD9D8C1-24BF-426A-A035-843A644562BB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19" creationId="{77106676-5AED-4AB2-845B-D38229AC1F03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0" creationId="{16AEDBD8-185A-4243-A660-F7548D1FFAE1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1" creationId="{5BB93AA0-16D4-4A87-8391-3E3037EF2E6F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2" creationId="{C3246D76-4BA1-45E5-B2DC-BAA880BF53F4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3" creationId="{13DE45E2-7110-421B-B908-23959BB5D74F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4" creationId="{C746D27F-391B-4833-8887-04442CE68F2C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25" creationId="{F0B3F2D1-2586-4BCC-9B4A-5E0FE1D46AD0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35" creationId="{A206686F-7ED7-45BD-9259-542420B5B050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36" creationId="{3E56BC94-1A2B-4C47-B983-07B01078FE8E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40" creationId="{E4CF941D-9E00-4282-9462-54632C106A9D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41" creationId="{DE17E98C-53F7-4678-AFA1-9E839D0170AE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42" creationId="{FAD451D7-F977-4063-B0D4-FDAB0919A30D}"/>
          </ac:picMkLst>
        </pc:picChg>
        <pc:picChg chg="mod">
          <ac:chgData name="Monica Gruber" userId="957e30bb-d67c-4b9f-bae8-f3b777891a97" providerId="ADAL" clId="{1D9266E3-64B2-42B8-B50C-A3563F888CF5}" dt="2022-09-27T22:38:38.427" v="221" actId="14100"/>
          <ac:picMkLst>
            <pc:docMk/>
            <pc:sldMk cId="0" sldId="349"/>
            <ac:picMk id="43" creationId="{5993C894-FD8D-4C36-AA1E-19A2A67A6CB3}"/>
          </ac:picMkLst>
        </pc:picChg>
      </pc:sldChg>
      <pc:sldChg chg="modSp mod">
        <pc:chgData name="Monica Gruber" userId="957e30bb-d67c-4b9f-bae8-f3b777891a97" providerId="ADAL" clId="{1D9266E3-64B2-42B8-B50C-A3563F888CF5}" dt="2022-09-27T22:30:27.223" v="92" actId="20577"/>
        <pc:sldMkLst>
          <pc:docMk/>
          <pc:sldMk cId="331382615" sldId="366"/>
        </pc:sldMkLst>
        <pc:spChg chg="mod">
          <ac:chgData name="Monica Gruber" userId="957e30bb-d67c-4b9f-bae8-f3b777891a97" providerId="ADAL" clId="{1D9266E3-64B2-42B8-B50C-A3563F888CF5}" dt="2022-09-27T22:30:27.223" v="92" actId="20577"/>
          <ac:spMkLst>
            <pc:docMk/>
            <pc:sldMk cId="331382615" sldId="366"/>
            <ac:spMk id="2" creationId="{47BD1C10-39C5-44D0-B3F9-C2850A392167}"/>
          </ac:spMkLst>
        </pc:spChg>
      </pc:sldChg>
      <pc:sldChg chg="modSp mod">
        <pc:chgData name="Monica Gruber" userId="957e30bb-d67c-4b9f-bae8-f3b777891a97" providerId="ADAL" clId="{1D9266E3-64B2-42B8-B50C-A3563F888CF5}" dt="2022-09-27T22:29:48.622" v="85" actId="20577"/>
        <pc:sldMkLst>
          <pc:docMk/>
          <pc:sldMk cId="2525252636" sldId="368"/>
        </pc:sldMkLst>
        <pc:spChg chg="mod">
          <ac:chgData name="Monica Gruber" userId="957e30bb-d67c-4b9f-bae8-f3b777891a97" providerId="ADAL" clId="{1D9266E3-64B2-42B8-B50C-A3563F888CF5}" dt="2022-09-27T22:29:48.622" v="85" actId="20577"/>
          <ac:spMkLst>
            <pc:docMk/>
            <pc:sldMk cId="2525252636" sldId="368"/>
            <ac:spMk id="2" creationId="{9B74CE8D-FBB6-4391-B62E-B8EFF73A160E}"/>
          </ac:spMkLst>
        </pc:spChg>
      </pc:sldChg>
      <pc:sldChg chg="modSp mod">
        <pc:chgData name="Monica Gruber" userId="957e30bb-d67c-4b9f-bae8-f3b777891a97" providerId="ADAL" clId="{1D9266E3-64B2-42B8-B50C-A3563F888CF5}" dt="2022-09-27T22:35:52.380" v="190" actId="20577"/>
        <pc:sldMkLst>
          <pc:docMk/>
          <pc:sldMk cId="3456512845" sldId="371"/>
        </pc:sldMkLst>
        <pc:spChg chg="mod">
          <ac:chgData name="Monica Gruber" userId="957e30bb-d67c-4b9f-bae8-f3b777891a97" providerId="ADAL" clId="{1D9266E3-64B2-42B8-B50C-A3563F888CF5}" dt="2022-09-27T22:35:43.980" v="185" actId="207"/>
          <ac:spMkLst>
            <pc:docMk/>
            <pc:sldMk cId="3456512845" sldId="371"/>
            <ac:spMk id="2" creationId="{933BF9DC-5787-4C04-AE75-6A93996007C3}"/>
          </ac:spMkLst>
        </pc:spChg>
        <pc:spChg chg="mod">
          <ac:chgData name="Monica Gruber" userId="957e30bb-d67c-4b9f-bae8-f3b777891a97" providerId="ADAL" clId="{1D9266E3-64B2-42B8-B50C-A3563F888CF5}" dt="2022-09-27T22:35:52.380" v="190" actId="20577"/>
          <ac:spMkLst>
            <pc:docMk/>
            <pc:sldMk cId="3456512845" sldId="371"/>
            <ac:spMk id="3" creationId="{4FF95821-1FEC-4979-A3F6-205180D434AF}"/>
          </ac:spMkLst>
        </pc:spChg>
      </pc:sldChg>
      <pc:sldChg chg="modSp mod">
        <pc:chgData name="Monica Gruber" userId="957e30bb-d67c-4b9f-bae8-f3b777891a97" providerId="ADAL" clId="{1D9266E3-64B2-42B8-B50C-A3563F888CF5}" dt="2022-09-27T22:30:04.037" v="90" actId="20577"/>
        <pc:sldMkLst>
          <pc:docMk/>
          <pc:sldMk cId="3109909922" sldId="373"/>
        </pc:sldMkLst>
        <pc:spChg chg="mod">
          <ac:chgData name="Monica Gruber" userId="957e30bb-d67c-4b9f-bae8-f3b777891a97" providerId="ADAL" clId="{1D9266E3-64B2-42B8-B50C-A3563F888CF5}" dt="2022-09-27T22:30:04.037" v="90" actId="20577"/>
          <ac:spMkLst>
            <pc:docMk/>
            <pc:sldMk cId="3109909922" sldId="373"/>
            <ac:spMk id="3" creationId="{794E78B8-E0DF-4067-9960-CF8C80BDD643}"/>
          </ac:spMkLst>
        </pc:spChg>
      </pc:sldChg>
      <pc:sldChg chg="modSp mod">
        <pc:chgData name="Monica Gruber" userId="957e30bb-d67c-4b9f-bae8-f3b777891a97" providerId="ADAL" clId="{1D9266E3-64B2-42B8-B50C-A3563F888CF5}" dt="2022-09-27T22:36:27.362" v="203" actId="207"/>
        <pc:sldMkLst>
          <pc:docMk/>
          <pc:sldMk cId="328123147" sldId="377"/>
        </pc:sldMkLst>
        <pc:spChg chg="mod">
          <ac:chgData name="Monica Gruber" userId="957e30bb-d67c-4b9f-bae8-f3b777891a97" providerId="ADAL" clId="{1D9266E3-64B2-42B8-B50C-A3563F888CF5}" dt="2022-09-27T22:36:27.362" v="203" actId="207"/>
          <ac:spMkLst>
            <pc:docMk/>
            <pc:sldMk cId="328123147" sldId="377"/>
            <ac:spMk id="3" creationId="{4FF95821-1FEC-4979-A3F6-205180D434AF}"/>
          </ac:spMkLst>
        </pc:spChg>
      </pc:sldChg>
      <pc:sldChg chg="modSp mod">
        <pc:chgData name="Monica Gruber" userId="957e30bb-d67c-4b9f-bae8-f3b777891a97" providerId="ADAL" clId="{1D9266E3-64B2-42B8-B50C-A3563F888CF5}" dt="2022-09-27T22:36:40.769" v="204" actId="13926"/>
        <pc:sldMkLst>
          <pc:docMk/>
          <pc:sldMk cId="3608156517" sldId="378"/>
        </pc:sldMkLst>
        <pc:spChg chg="mod">
          <ac:chgData name="Monica Gruber" userId="957e30bb-d67c-4b9f-bae8-f3b777891a97" providerId="ADAL" clId="{1D9266E3-64B2-42B8-B50C-A3563F888CF5}" dt="2022-09-27T22:36:40.769" v="204" actId="13926"/>
          <ac:spMkLst>
            <pc:docMk/>
            <pc:sldMk cId="3608156517" sldId="378"/>
            <ac:spMk id="3" creationId="{4FF95821-1FEC-4979-A3F6-205180D434AF}"/>
          </ac:spMkLst>
        </pc:spChg>
      </pc:sldChg>
      <pc:sldChg chg="modSp mod">
        <pc:chgData name="Monica Gruber" userId="957e30bb-d67c-4b9f-bae8-f3b777891a97" providerId="ADAL" clId="{1D9266E3-64B2-42B8-B50C-A3563F888CF5}" dt="2022-09-27T22:29:42.393" v="83" actId="20577"/>
        <pc:sldMkLst>
          <pc:docMk/>
          <pc:sldMk cId="2462926198" sldId="380"/>
        </pc:sldMkLst>
        <pc:spChg chg="mod">
          <ac:chgData name="Monica Gruber" userId="957e30bb-d67c-4b9f-bae8-f3b777891a97" providerId="ADAL" clId="{1D9266E3-64B2-42B8-B50C-A3563F888CF5}" dt="2022-09-27T22:29:42.393" v="83" actId="20577"/>
          <ac:spMkLst>
            <pc:docMk/>
            <pc:sldMk cId="2462926198" sldId="380"/>
            <ac:spMk id="172" creationId="{00000000-0000-0000-0000-000000000000}"/>
          </ac:spMkLst>
        </pc:spChg>
      </pc:sldChg>
      <pc:sldChg chg="modSp mod">
        <pc:chgData name="Monica Gruber" userId="957e30bb-d67c-4b9f-bae8-f3b777891a97" providerId="ADAL" clId="{1D9266E3-64B2-42B8-B50C-A3563F888CF5}" dt="2022-09-27T22:30:51.462" v="100" actId="20577"/>
        <pc:sldMkLst>
          <pc:docMk/>
          <pc:sldMk cId="2045861354" sldId="381"/>
        </pc:sldMkLst>
        <pc:spChg chg="mod">
          <ac:chgData name="Monica Gruber" userId="957e30bb-d67c-4b9f-bae8-f3b777891a97" providerId="ADAL" clId="{1D9266E3-64B2-42B8-B50C-A3563F888CF5}" dt="2022-09-27T22:30:51.462" v="100" actId="20577"/>
          <ac:spMkLst>
            <pc:docMk/>
            <pc:sldMk cId="2045861354" sldId="381"/>
            <ac:spMk id="3" creationId="{6059DE69-CD97-4BE6-8CA1-A176C2D5B8FF}"/>
          </ac:spMkLst>
        </pc:spChg>
      </pc:sldChg>
      <pc:sldChg chg="modSp mod">
        <pc:chgData name="Monica Gruber" userId="957e30bb-d67c-4b9f-bae8-f3b777891a97" providerId="ADAL" clId="{1D9266E3-64B2-42B8-B50C-A3563F888CF5}" dt="2022-09-27T22:31:08.988" v="108" actId="20577"/>
        <pc:sldMkLst>
          <pc:docMk/>
          <pc:sldMk cId="528726281" sldId="383"/>
        </pc:sldMkLst>
        <pc:spChg chg="mod">
          <ac:chgData name="Monica Gruber" userId="957e30bb-d67c-4b9f-bae8-f3b777891a97" providerId="ADAL" clId="{1D9266E3-64B2-42B8-B50C-A3563F888CF5}" dt="2022-09-27T22:31:08.988" v="108" actId="20577"/>
          <ac:spMkLst>
            <pc:docMk/>
            <pc:sldMk cId="528726281" sldId="383"/>
            <ac:spMk id="3" creationId="{6059DE69-CD97-4BE6-8CA1-A176C2D5B8FF}"/>
          </ac:spMkLst>
        </pc:spChg>
      </pc:sldChg>
      <pc:sldChg chg="modSp mod">
        <pc:chgData name="Monica Gruber" userId="957e30bb-d67c-4b9f-bae8-f3b777891a97" providerId="ADAL" clId="{1D9266E3-64B2-42B8-B50C-A3563F888CF5}" dt="2022-09-27T22:31:18.924" v="109"/>
        <pc:sldMkLst>
          <pc:docMk/>
          <pc:sldMk cId="1469763569" sldId="384"/>
        </pc:sldMkLst>
        <pc:spChg chg="mod">
          <ac:chgData name="Monica Gruber" userId="957e30bb-d67c-4b9f-bae8-f3b777891a97" providerId="ADAL" clId="{1D9266E3-64B2-42B8-B50C-A3563F888CF5}" dt="2022-09-27T22:31:18.924" v="109"/>
          <ac:spMkLst>
            <pc:docMk/>
            <pc:sldMk cId="1469763569" sldId="384"/>
            <ac:spMk id="8" creationId="{CD1EA9F2-6FAD-65D6-D44C-96E926AE87B2}"/>
          </ac:spMkLst>
        </pc:spChg>
      </pc:sldChg>
      <pc:sldChg chg="modSp mod">
        <pc:chgData name="Monica Gruber" userId="957e30bb-d67c-4b9f-bae8-f3b777891a97" providerId="ADAL" clId="{1D9266E3-64B2-42B8-B50C-A3563F888CF5}" dt="2022-09-27T22:31:28.550" v="111" actId="20577"/>
        <pc:sldMkLst>
          <pc:docMk/>
          <pc:sldMk cId="1886408778" sldId="385"/>
        </pc:sldMkLst>
        <pc:spChg chg="mod">
          <ac:chgData name="Monica Gruber" userId="957e30bb-d67c-4b9f-bae8-f3b777891a97" providerId="ADAL" clId="{1D9266E3-64B2-42B8-B50C-A3563F888CF5}" dt="2022-09-27T22:31:28.550" v="111" actId="20577"/>
          <ac:spMkLst>
            <pc:docMk/>
            <pc:sldMk cId="1886408778" sldId="385"/>
            <ac:spMk id="3" creationId="{6059DE69-CD97-4BE6-8CA1-A176C2D5B8FF}"/>
          </ac:spMkLst>
        </pc:spChg>
      </pc:sldChg>
      <pc:sldChg chg="modSp mod modNotesTx">
        <pc:chgData name="Monica Gruber" userId="957e30bb-d67c-4b9f-bae8-f3b777891a97" providerId="ADAL" clId="{1D9266E3-64B2-42B8-B50C-A3563F888CF5}" dt="2022-09-27T22:34:55.996" v="175" actId="20577"/>
        <pc:sldMkLst>
          <pc:docMk/>
          <pc:sldMk cId="4047908978" sldId="387"/>
        </pc:sldMkLst>
        <pc:spChg chg="mod">
          <ac:chgData name="Monica Gruber" userId="957e30bb-d67c-4b9f-bae8-f3b777891a97" providerId="ADAL" clId="{1D9266E3-64B2-42B8-B50C-A3563F888CF5}" dt="2022-09-27T22:31:49.541" v="116" actId="20577"/>
          <ac:spMkLst>
            <pc:docMk/>
            <pc:sldMk cId="4047908978" sldId="387"/>
            <ac:spMk id="3" creationId="{6059DE69-CD97-4BE6-8CA1-A176C2D5B8FF}"/>
          </ac:spMkLst>
        </pc:spChg>
      </pc:sldChg>
      <pc:sldChg chg="modSp mod">
        <pc:chgData name="Monica Gruber" userId="957e30bb-d67c-4b9f-bae8-f3b777891a97" providerId="ADAL" clId="{1D9266E3-64B2-42B8-B50C-A3563F888CF5}" dt="2022-09-27T22:27:48.143" v="36" actId="14100"/>
        <pc:sldMkLst>
          <pc:docMk/>
          <pc:sldMk cId="1743249576" sldId="390"/>
        </pc:sldMkLst>
        <pc:spChg chg="mod">
          <ac:chgData name="Monica Gruber" userId="957e30bb-d67c-4b9f-bae8-f3b777891a97" providerId="ADAL" clId="{1D9266E3-64B2-42B8-B50C-A3563F888CF5}" dt="2022-09-27T22:27:48.143" v="36" actId="14100"/>
          <ac:spMkLst>
            <pc:docMk/>
            <pc:sldMk cId="1743249576" sldId="390"/>
            <ac:spMk id="3" creationId="{54B5FD05-C8F5-46F9-94B8-DED3684868E3}"/>
          </ac:spMkLst>
        </pc:spChg>
      </pc:sldChg>
      <pc:sldChg chg="modSp mod">
        <pc:chgData name="Monica Gruber" userId="957e30bb-d67c-4b9f-bae8-f3b777891a97" providerId="ADAL" clId="{1D9266E3-64B2-42B8-B50C-A3563F888CF5}" dt="2022-09-27T22:30:38.820" v="98" actId="20577"/>
        <pc:sldMkLst>
          <pc:docMk/>
          <pc:sldMk cId="1717190750" sldId="391"/>
        </pc:sldMkLst>
        <pc:spChg chg="mod">
          <ac:chgData name="Monica Gruber" userId="957e30bb-d67c-4b9f-bae8-f3b777891a97" providerId="ADAL" clId="{1D9266E3-64B2-42B8-B50C-A3563F888CF5}" dt="2022-09-27T22:28:59.966" v="71"/>
          <ac:spMkLst>
            <pc:docMk/>
            <pc:sldMk cId="1717190750" sldId="391"/>
            <ac:spMk id="2" creationId="{9B74CE8D-FBB6-4391-B62E-B8EFF73A160E}"/>
          </ac:spMkLst>
        </pc:spChg>
        <pc:spChg chg="mod">
          <ac:chgData name="Monica Gruber" userId="957e30bb-d67c-4b9f-bae8-f3b777891a97" providerId="ADAL" clId="{1D9266E3-64B2-42B8-B50C-A3563F888CF5}" dt="2022-09-27T22:30:38.820" v="98" actId="20577"/>
          <ac:spMkLst>
            <pc:docMk/>
            <pc:sldMk cId="1717190750" sldId="391"/>
            <ac:spMk id="3" creationId="{6059DE69-CD97-4BE6-8CA1-A176C2D5B8FF}"/>
          </ac:spMkLst>
        </pc:spChg>
      </pc:sldChg>
      <pc:sldChg chg="modSp mod">
        <pc:chgData name="Monica Gruber" userId="957e30bb-d67c-4b9f-bae8-f3b777891a97" providerId="ADAL" clId="{1D9266E3-64B2-42B8-B50C-A3563F888CF5}" dt="2022-09-27T22:37:35.930" v="219" actId="6549"/>
        <pc:sldMkLst>
          <pc:docMk/>
          <pc:sldMk cId="0" sldId="392"/>
        </pc:sldMkLst>
        <pc:spChg chg="mod">
          <ac:chgData name="Monica Gruber" userId="957e30bb-d67c-4b9f-bae8-f3b777891a97" providerId="ADAL" clId="{1D9266E3-64B2-42B8-B50C-A3563F888CF5}" dt="2022-09-27T22:37:08.138" v="212" actId="404"/>
          <ac:spMkLst>
            <pc:docMk/>
            <pc:sldMk cId="0" sldId="392"/>
            <ac:spMk id="543" creationId="{00000000-0000-0000-0000-000000000000}"/>
          </ac:spMkLst>
        </pc:spChg>
        <pc:spChg chg="mod">
          <ac:chgData name="Monica Gruber" userId="957e30bb-d67c-4b9f-bae8-f3b777891a97" providerId="ADAL" clId="{1D9266E3-64B2-42B8-B50C-A3563F888CF5}" dt="2022-09-27T22:37:35.930" v="219" actId="6549"/>
          <ac:spMkLst>
            <pc:docMk/>
            <pc:sldMk cId="0" sldId="392"/>
            <ac:spMk id="545" creationId="{00000000-0000-0000-0000-000000000000}"/>
          </ac:spMkLst>
        </pc:spChg>
      </pc:sldChg>
      <pc:sldChg chg="modSp mod">
        <pc:chgData name="Monica Gruber" userId="957e30bb-d67c-4b9f-bae8-f3b777891a97" providerId="ADAL" clId="{1D9266E3-64B2-42B8-B50C-A3563F888CF5}" dt="2022-09-27T22:36:56.269" v="210" actId="20577"/>
        <pc:sldMkLst>
          <pc:docMk/>
          <pc:sldMk cId="342670493" sldId="402"/>
        </pc:sldMkLst>
        <pc:spChg chg="mod">
          <ac:chgData name="Monica Gruber" userId="957e30bb-d67c-4b9f-bae8-f3b777891a97" providerId="ADAL" clId="{1D9266E3-64B2-42B8-B50C-A3563F888CF5}" dt="2022-09-27T22:36:56.269" v="210" actId="20577"/>
          <ac:spMkLst>
            <pc:docMk/>
            <pc:sldMk cId="342670493" sldId="402"/>
            <ac:spMk id="3" creationId="{4FF95821-1FEC-4979-A3F6-205180D434A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9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0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9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$ figures from Fire ant losses are available from https://piat.org.nz/uploads/PIAT_content/docs/Gruber%20et%20al.%202021.%20EMR%20pre-publish.docx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35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:notes"/>
          <p:cNvSpPr txBox="1"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72"/>
          <p:cNvPicPr preferRelativeResize="0"/>
          <p:nvPr/>
        </p:nvPicPr>
        <p:blipFill rotWithShape="1">
          <a:blip r:embed="rId2">
            <a:alphaModFix/>
          </a:blip>
          <a:srcRect r="25000" b="14250"/>
          <a:stretch/>
        </p:blipFill>
        <p:spPr>
          <a:xfrm>
            <a:off x="0" y="0"/>
            <a:ext cx="9144000" cy="58806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2"/>
          <p:cNvSpPr txBox="1">
            <a:spLocks noGrp="1"/>
          </p:cNvSpPr>
          <p:nvPr>
            <p:ph type="ctrTitle"/>
          </p:nvPr>
        </p:nvSpPr>
        <p:spPr>
          <a:xfrm>
            <a:off x="1178012" y="2297176"/>
            <a:ext cx="6236941" cy="88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72"/>
          <p:cNvSpPr txBox="1">
            <a:spLocks noGrp="1"/>
          </p:cNvSpPr>
          <p:nvPr>
            <p:ph type="subTitle" idx="1"/>
          </p:nvPr>
        </p:nvSpPr>
        <p:spPr>
          <a:xfrm>
            <a:off x="1178012" y="3361563"/>
            <a:ext cx="6236941" cy="41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B744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6CB7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2"/>
          </p:nvPr>
        </p:nvSpPr>
        <p:spPr>
          <a:xfrm>
            <a:off x="1178012" y="3818650"/>
            <a:ext cx="6236941" cy="420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B74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CB7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2" descr="http://piat.org.nz/uploads/PIAT_content/images/logos/210x49xLogo,P20without,P20tagline.png.pagespeed.ic.AplDErWd4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286" y="6062547"/>
            <a:ext cx="2377440" cy="5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2"/>
          <p:cNvPicPr preferRelativeResize="0"/>
          <p:nvPr/>
        </p:nvPicPr>
        <p:blipFill rotWithShape="1">
          <a:blip r:embed="rId4">
            <a:alphaModFix/>
          </a:blip>
          <a:srcRect l="55723" t="85749"/>
          <a:stretch/>
        </p:blipFill>
        <p:spPr>
          <a:xfrm>
            <a:off x="6675120" y="5880682"/>
            <a:ext cx="2462970" cy="9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88" y="5909694"/>
            <a:ext cx="1967267" cy="80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57274" y="6106590"/>
            <a:ext cx="2074393" cy="4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3"/>
          <p:cNvSpPr/>
          <p:nvPr/>
        </p:nvSpPr>
        <p:spPr>
          <a:xfrm>
            <a:off x="0" y="8"/>
            <a:ext cx="9144000" cy="68579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3"/>
          <p:cNvPicPr preferRelativeResize="0"/>
          <p:nvPr/>
        </p:nvPicPr>
        <p:blipFill rotWithShape="1">
          <a:blip r:embed="rId2">
            <a:alphaModFix/>
          </a:blip>
          <a:srcRect b="11999"/>
          <a:stretch/>
        </p:blipFill>
        <p:spPr>
          <a:xfrm>
            <a:off x="3583879" y="0"/>
            <a:ext cx="556260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4"/>
          <p:cNvSpPr/>
          <p:nvPr/>
        </p:nvSpPr>
        <p:spPr>
          <a:xfrm>
            <a:off x="0" y="8"/>
            <a:ext cx="9144000" cy="68579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74"/>
          <p:cNvPicPr preferRelativeResize="0"/>
          <p:nvPr/>
        </p:nvPicPr>
        <p:blipFill rotWithShape="1">
          <a:blip r:embed="rId2">
            <a:alphaModFix/>
          </a:blip>
          <a:srcRect b="11999"/>
          <a:stretch/>
        </p:blipFill>
        <p:spPr>
          <a:xfrm>
            <a:off x="3583879" y="0"/>
            <a:ext cx="5562600" cy="60350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7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B74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6CB7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5"/>
          <p:cNvPicPr preferRelativeResize="0"/>
          <p:nvPr/>
        </p:nvPicPr>
        <p:blipFill rotWithShape="1">
          <a:blip r:embed="rId2">
            <a:alphaModFix/>
          </a:blip>
          <a:srcRect b="13211"/>
          <a:stretch/>
        </p:blipFill>
        <p:spPr>
          <a:xfrm>
            <a:off x="3575490" y="0"/>
            <a:ext cx="5562600" cy="595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5" descr="http://piat.org.nz/uploads/PIAT_content/images/logos/210x49xLogo,P20without,P20tagline.png.pagespeed.ic.AplDErWd4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286" y="6062547"/>
            <a:ext cx="2377440" cy="55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5"/>
          <p:cNvPicPr preferRelativeResize="0"/>
          <p:nvPr/>
        </p:nvPicPr>
        <p:blipFill rotWithShape="1">
          <a:blip r:embed="rId2">
            <a:alphaModFix/>
          </a:blip>
          <a:srcRect l="55723" t="85749"/>
          <a:stretch/>
        </p:blipFill>
        <p:spPr>
          <a:xfrm>
            <a:off x="6675120" y="5880682"/>
            <a:ext cx="2462970" cy="97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88" y="5909694"/>
            <a:ext cx="1967267" cy="80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7274" y="6106590"/>
            <a:ext cx="2074393" cy="41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6"/>
          <p:cNvSpPr/>
          <p:nvPr/>
        </p:nvSpPr>
        <p:spPr>
          <a:xfrm>
            <a:off x="0" y="0"/>
            <a:ext cx="9144000" cy="5876260"/>
          </a:xfrm>
          <a:prstGeom prst="rect">
            <a:avLst/>
          </a:prstGeom>
          <a:solidFill>
            <a:srgbClr val="0046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B74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6CB7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76"/>
          <p:cNvPicPr preferRelativeResize="0"/>
          <p:nvPr/>
        </p:nvPicPr>
        <p:blipFill rotWithShape="1">
          <a:blip r:embed="rId2">
            <a:alphaModFix/>
          </a:blip>
          <a:srcRect r="4688" b="14315"/>
          <a:stretch/>
        </p:blipFill>
        <p:spPr>
          <a:xfrm>
            <a:off x="3842190" y="11110"/>
            <a:ext cx="5301810" cy="587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6" descr="http://piat.org.nz/uploads/PIAT_content/images/logos/210x49xLogo,P20without,P20tagline.png.pagespeed.ic.AplDErWd4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5178" y="6138153"/>
            <a:ext cx="2221053" cy="5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6"/>
          <p:cNvPicPr preferRelativeResize="0"/>
          <p:nvPr/>
        </p:nvPicPr>
        <p:blipFill rotWithShape="1">
          <a:blip r:embed="rId2">
            <a:alphaModFix/>
          </a:blip>
          <a:srcRect l="55723" t="85749"/>
          <a:stretch/>
        </p:blipFill>
        <p:spPr>
          <a:xfrm>
            <a:off x="7008856" y="5958793"/>
            <a:ext cx="2221053" cy="88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608" y="5973396"/>
            <a:ext cx="1967267" cy="80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292" y="6176963"/>
            <a:ext cx="2221053" cy="44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/>
          <p:nvPr/>
        </p:nvSpPr>
        <p:spPr>
          <a:xfrm>
            <a:off x="0" y="8"/>
            <a:ext cx="9144000" cy="68579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77"/>
          <p:cNvPicPr preferRelativeResize="0"/>
          <p:nvPr/>
        </p:nvPicPr>
        <p:blipFill rotWithShape="1">
          <a:blip r:embed="rId2">
            <a:alphaModFix/>
          </a:blip>
          <a:srcRect b="11999"/>
          <a:stretch/>
        </p:blipFill>
        <p:spPr>
          <a:xfrm>
            <a:off x="3583879" y="0"/>
            <a:ext cx="556260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8"/>
          <p:cNvSpPr/>
          <p:nvPr/>
        </p:nvSpPr>
        <p:spPr>
          <a:xfrm>
            <a:off x="0" y="8"/>
            <a:ext cx="9144000" cy="68579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78"/>
          <p:cNvPicPr preferRelativeResize="0"/>
          <p:nvPr/>
        </p:nvPicPr>
        <p:blipFill rotWithShape="1">
          <a:blip r:embed="rId2">
            <a:alphaModFix/>
          </a:blip>
          <a:srcRect b="11999"/>
          <a:stretch/>
        </p:blipFill>
        <p:spPr>
          <a:xfrm>
            <a:off x="3583879" y="0"/>
            <a:ext cx="556260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9"/>
          <p:cNvSpPr/>
          <p:nvPr/>
        </p:nvSpPr>
        <p:spPr>
          <a:xfrm>
            <a:off x="0" y="8"/>
            <a:ext cx="9144000" cy="685799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79"/>
          <p:cNvPicPr preferRelativeResize="0"/>
          <p:nvPr/>
        </p:nvPicPr>
        <p:blipFill rotWithShape="1">
          <a:blip r:embed="rId2">
            <a:alphaModFix/>
          </a:blip>
          <a:srcRect b="11999"/>
          <a:stretch/>
        </p:blipFill>
        <p:spPr>
          <a:xfrm>
            <a:off x="3583879" y="0"/>
            <a:ext cx="5562600" cy="603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909686" y="1330059"/>
            <a:ext cx="7324627" cy="88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NZ" sz="5400" dirty="0">
                <a:solidFill>
                  <a:srgbClr val="92D050"/>
                </a:solidFill>
              </a:rPr>
              <a:t>[country]</a:t>
            </a:r>
            <a:br>
              <a:rPr lang="en-NZ" sz="5400" dirty="0">
                <a:solidFill>
                  <a:srgbClr val="92D050"/>
                </a:solidFill>
              </a:rPr>
            </a:br>
            <a:r>
              <a:rPr lang="en-NZ" sz="5400" dirty="0"/>
              <a:t>National Invasive Species Strategy and Action Plan (NISSAP) </a:t>
            </a:r>
            <a:br>
              <a:rPr lang="en-NZ" sz="5400" dirty="0"/>
            </a:br>
            <a:r>
              <a:rPr lang="en-NZ" sz="5400" dirty="0"/>
              <a:t>consultation</a:t>
            </a:r>
            <a:endParaRPr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1"/>
          </p:nvPr>
        </p:nvSpPr>
        <p:spPr>
          <a:xfrm>
            <a:off x="628650" y="2636667"/>
            <a:ext cx="7886700" cy="354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0000"/>
              </a:buClr>
              <a:buNone/>
            </a:pPr>
            <a:r>
              <a:rPr lang="en-NZ" sz="2400" i="1" dirty="0">
                <a:solidFill>
                  <a:srgbClr val="0070C0"/>
                </a:solidFill>
              </a:rPr>
              <a:t>What invasive species in </a:t>
            </a:r>
            <a:r>
              <a:rPr lang="en-AU" sz="24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2400" i="1" dirty="0">
                <a:solidFill>
                  <a:srgbClr val="0070C0"/>
                </a:solidFill>
              </a:rPr>
              <a:t> are you concerned about?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6292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What are some of the invasive species not yet in </a:t>
            </a:r>
            <a:r>
              <a:rPr lang="en-AU" sz="36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3600" dirty="0"/>
              <a:t> that can cause problems?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187019"/>
            <a:ext cx="7886700" cy="3989944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These invasive species cause very harmful impacts and are a priority for the Pacific Islands region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Snakes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reptiles and amphibians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plants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birds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Mongoose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Wasps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 Ants</a:t>
            </a:r>
            <a:endParaRPr lang="en-NZ"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N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Giant African Snail</a:t>
            </a:r>
            <a:endParaRPr lang="en-NZ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These species are high priorities for prevention as they are not yet in Niue, or there are new species (like plants and birds) that could arrive </a:t>
            </a:r>
          </a:p>
        </p:txBody>
      </p:sp>
    </p:spTree>
    <p:extLst>
      <p:ext uri="{BB962C8B-B14F-4D97-AF65-F5344CB8AC3E}">
        <p14:creationId xmlns:p14="http://schemas.microsoft.com/office/powerpoint/2010/main" val="252525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snakes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78384"/>
            <a:ext cx="7886700" cy="4898579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Snakes eat many types of animals including lizards and birds and their eggs (including forest birds and poultry)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Snakes can kill native animals and cause extinctions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If Brown Tree Snakes or other snakes arrived in </a:t>
            </a:r>
            <a:r>
              <a:rPr lang="en-AU" sz="20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 they would increase in numbers quickly and could wipe out birds, native reptiles, domestic chickens and other animals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Brown tree snakes have never been eradicated (removed completely from a country), so preventing their arrival is very important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7939D-D8CD-42CC-9D13-7F1DE39C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23" y="4233030"/>
            <a:ext cx="2123071" cy="147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6" descr="Brown tree snake - Wikipedia">
            <a:extLst>
              <a:ext uri="{FF2B5EF4-FFF2-40B4-BE49-F238E27FC236}">
                <a16:creationId xmlns:a16="http://schemas.microsoft.com/office/drawing/2014/main" id="{B241713E-9AB1-4338-827A-DBBC470C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70" y="4233029"/>
            <a:ext cx="2219291" cy="1474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B3780-CCA1-439E-A1F2-8257A87483D4}"/>
              </a:ext>
            </a:extLst>
          </p:cNvPr>
          <p:cNvSpPr txBox="1"/>
          <p:nvPr/>
        </p:nvSpPr>
        <p:spPr>
          <a:xfrm>
            <a:off x="1909323" y="5869186"/>
            <a:ext cx="52460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Brown Tree Snake</a:t>
            </a:r>
          </a:p>
        </p:txBody>
      </p:sp>
    </p:spTree>
    <p:extLst>
      <p:ext uri="{BB962C8B-B14F-4D97-AF65-F5344CB8AC3E}">
        <p14:creationId xmlns:p14="http://schemas.microsoft.com/office/powerpoint/2010/main" val="204586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other reptiles and amphibians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reptiles and amphibians eat native insects, reducing food for native species and for chickens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reptiles and amphibians compete with native animals for food and other resources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reptiles and amphibians are food for other invasive species like rats, so increase their impacts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Cane toads and some other reptiles and amphibians can be poisonous to other animals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E4570ED-B184-43FF-A63B-9D9C6ED7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6660" y="4681121"/>
            <a:ext cx="2167055" cy="149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F0FA55-F281-472A-AEFF-3509F9E9506F}"/>
              </a:ext>
            </a:extLst>
          </p:cNvPr>
          <p:cNvSpPr txBox="1"/>
          <p:nvPr/>
        </p:nvSpPr>
        <p:spPr>
          <a:xfrm>
            <a:off x="1206660" y="6248341"/>
            <a:ext cx="2167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Plague Skink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A94A3-83A7-4836-A661-F1DEB23DE1B7}"/>
              </a:ext>
            </a:extLst>
          </p:cNvPr>
          <p:cNvSpPr txBox="1"/>
          <p:nvPr/>
        </p:nvSpPr>
        <p:spPr>
          <a:xfrm>
            <a:off x="3918751" y="6248340"/>
            <a:ext cx="2167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Cane Toad</a:t>
            </a:r>
          </a:p>
        </p:txBody>
      </p:sp>
      <p:pic>
        <p:nvPicPr>
          <p:cNvPr id="8" name="Picture 14" descr="Hidden housemates: a gecko invasion?">
            <a:extLst>
              <a:ext uri="{FF2B5EF4-FFF2-40B4-BE49-F238E27FC236}">
                <a16:creationId xmlns:a16="http://schemas.microsoft.com/office/drawing/2014/main" id="{0D371798-0F45-4EE7-9861-1D79826F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4681120"/>
            <a:ext cx="1997028" cy="149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6AA947-D8A0-45B2-B750-C6E5E8CD5103}"/>
              </a:ext>
            </a:extLst>
          </p:cNvPr>
          <p:cNvSpPr txBox="1"/>
          <p:nvPr/>
        </p:nvSpPr>
        <p:spPr>
          <a:xfrm>
            <a:off x="6323013" y="6247224"/>
            <a:ext cx="1997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Asian House Gecko</a:t>
            </a:r>
          </a:p>
        </p:txBody>
      </p:sp>
      <p:pic>
        <p:nvPicPr>
          <p:cNvPr id="1026" name="Picture 2" descr="Cane toad - Simple English Wikipedia, the free encyclopedia">
            <a:extLst>
              <a:ext uri="{FF2B5EF4-FFF2-40B4-BE49-F238E27FC236}">
                <a16:creationId xmlns:a16="http://schemas.microsoft.com/office/drawing/2014/main" id="{40FD40AD-D2C1-4487-975D-F99E1754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5" y="4681121"/>
            <a:ext cx="2238677" cy="149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3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invasive birds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62470"/>
            <a:ext cx="7886700" cy="4614493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NZ" sz="2000" dirty="0" err="1"/>
              <a:t>Myna</a:t>
            </a:r>
            <a:r>
              <a:rPr lang="en-NZ" sz="2000" dirty="0"/>
              <a:t> , Red-vented Bulbul and sparrows damage garden and crop fruits including Papaya, Mango and Banana</a:t>
            </a:r>
          </a:p>
          <a:p>
            <a:pPr marL="228600" lvl="0" indent="-228600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NZ" sz="2000" dirty="0"/>
              <a:t>Pet birds that escape, such as parrots, could bring bird diseases that could harm native birds and chickens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Common </a:t>
            </a:r>
            <a:r>
              <a:rPr lang="en-NZ" sz="2000" b="0" i="0" u="none" strike="noStrike" cap="none" dirty="0" err="1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Myna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 and Red-vented Bulbul are aggressive towards other small birds so could harm small native birds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2000"/>
              <a:buFont typeface="Arial"/>
              <a:buChar char="•"/>
            </a:pPr>
            <a:endParaRPr lang="en-NZ" sz="2000" b="0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2000"/>
              <a:buFont typeface="Arial"/>
              <a:buChar char="•"/>
            </a:pPr>
            <a:endParaRPr lang="en-NZ" sz="2000" b="0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 descr="Common myna | New Zealand Birds Online">
            <a:extLst>
              <a:ext uri="{FF2B5EF4-FFF2-40B4-BE49-F238E27FC236}">
                <a16:creationId xmlns:a16="http://schemas.microsoft.com/office/drawing/2014/main" id="{00050834-8553-437D-8058-215C3AA1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/>
          <a:stretch/>
        </p:blipFill>
        <p:spPr bwMode="auto">
          <a:xfrm>
            <a:off x="2436770" y="4620665"/>
            <a:ext cx="1811085" cy="1492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xotic Houston: Asia's Red-vented Bulbul has found a perch in Space City -  BirdWatching">
            <a:extLst>
              <a:ext uri="{FF2B5EF4-FFF2-40B4-BE49-F238E27FC236}">
                <a16:creationId xmlns:a16="http://schemas.microsoft.com/office/drawing/2014/main" id="{73684894-B740-4E40-8CF4-73AF9A130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/>
          <a:stretch/>
        </p:blipFill>
        <p:spPr bwMode="auto">
          <a:xfrm>
            <a:off x="340677" y="4620665"/>
            <a:ext cx="1856000" cy="149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A0994-9CE8-405C-A254-C6BDE64FF8B9}"/>
              </a:ext>
            </a:extLst>
          </p:cNvPr>
          <p:cNvSpPr txBox="1"/>
          <p:nvPr/>
        </p:nvSpPr>
        <p:spPr>
          <a:xfrm>
            <a:off x="340677" y="6167576"/>
            <a:ext cx="1938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Red-vented Bulbul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BEA96-F6A3-4AE8-BDDC-3B97485D0570}"/>
              </a:ext>
            </a:extLst>
          </p:cNvPr>
          <p:cNvSpPr txBox="1"/>
          <p:nvPr/>
        </p:nvSpPr>
        <p:spPr>
          <a:xfrm>
            <a:off x="2436770" y="6176963"/>
            <a:ext cx="1811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600" dirty="0"/>
              <a:t>Common </a:t>
            </a:r>
            <a:r>
              <a:rPr lang="en-NZ" sz="1600" dirty="0" err="1"/>
              <a:t>Myna</a:t>
            </a:r>
            <a:r>
              <a:rPr lang="en-NZ" sz="1600" dirty="0"/>
              <a:t> </a:t>
            </a:r>
          </a:p>
        </p:txBody>
      </p:sp>
      <p:pic>
        <p:nvPicPr>
          <p:cNvPr id="14" name="Picture 2" descr="Eurasian Tree Sparrow - eBird">
            <a:extLst>
              <a:ext uri="{FF2B5EF4-FFF2-40B4-BE49-F238E27FC236}">
                <a16:creationId xmlns:a16="http://schemas.microsoft.com/office/drawing/2014/main" id="{30DA96D3-75F8-484F-8B84-A9B00189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79" y="4612027"/>
            <a:ext cx="2004414" cy="1501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ancing starling spectacle caused power cuts in Scottish village - BBC News">
            <a:extLst>
              <a:ext uri="{FF2B5EF4-FFF2-40B4-BE49-F238E27FC236}">
                <a16:creationId xmlns:a16="http://schemas.microsoft.com/office/drawing/2014/main" id="{E9722710-3BCF-4F8C-A774-4280E675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24693"/>
          <a:stretch/>
        </p:blipFill>
        <p:spPr bwMode="auto">
          <a:xfrm>
            <a:off x="4612920" y="4620664"/>
            <a:ext cx="1898016" cy="1492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E6EA8A-0548-4B22-B60B-07185232755D}"/>
              </a:ext>
            </a:extLst>
          </p:cNvPr>
          <p:cNvSpPr txBox="1"/>
          <p:nvPr/>
        </p:nvSpPr>
        <p:spPr>
          <a:xfrm>
            <a:off x="6827779" y="6167575"/>
            <a:ext cx="2072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Sparrow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B3BD11-6492-4D55-95ED-42385A8E0481}"/>
              </a:ext>
            </a:extLst>
          </p:cNvPr>
          <p:cNvSpPr txBox="1"/>
          <p:nvPr/>
        </p:nvSpPr>
        <p:spPr>
          <a:xfrm>
            <a:off x="4572000" y="6185097"/>
            <a:ext cx="1938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Starling</a:t>
            </a:r>
          </a:p>
        </p:txBody>
      </p:sp>
    </p:spTree>
    <p:extLst>
      <p:ext uri="{BB962C8B-B14F-4D97-AF65-F5344CB8AC3E}">
        <p14:creationId xmlns:p14="http://schemas.microsoft.com/office/powerpoint/2010/main" val="52872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invasive plants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11550"/>
            <a:ext cx="7886700" cy="4765413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plants can reduce groundwater supplies by taking up more water than native plants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plants compete with native plants and make it difficult for them to grow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plants smother crops so reduce food supplies and result in  costs and effort to control them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plants are fast-growing so more likely to fall in storms and cause hazards and erosion</a:t>
            </a:r>
          </a:p>
        </p:txBody>
      </p:sp>
      <p:pic>
        <p:nvPicPr>
          <p:cNvPr id="4" name="Picture 22" descr="Mikania - Wikipedia">
            <a:extLst>
              <a:ext uri="{FF2B5EF4-FFF2-40B4-BE49-F238E27FC236}">
                <a16:creationId xmlns:a16="http://schemas.microsoft.com/office/drawing/2014/main" id="{C1F84E48-7971-42D0-80A5-2CCB25E6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35" y="4534522"/>
            <a:ext cx="1856000" cy="1390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Fact sheet - Merremia (446)">
            <a:extLst>
              <a:ext uri="{FF2B5EF4-FFF2-40B4-BE49-F238E27FC236}">
                <a16:creationId xmlns:a16="http://schemas.microsoft.com/office/drawing/2014/main" id="{4D60FE6B-10BF-4B3C-BE63-4BDA3CAD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39870"/>
            <a:ext cx="1856000" cy="1384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D48EE6-D100-738F-9A1F-D0EB31F38B1E}"/>
              </a:ext>
            </a:extLst>
          </p:cNvPr>
          <p:cNvSpPr txBox="1"/>
          <p:nvPr/>
        </p:nvSpPr>
        <p:spPr>
          <a:xfrm>
            <a:off x="2052983" y="6007686"/>
            <a:ext cx="1949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Mikania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149DF-68E5-4EDF-8E46-E52C726FD4FD}"/>
              </a:ext>
            </a:extLst>
          </p:cNvPr>
          <p:cNvSpPr txBox="1"/>
          <p:nvPr/>
        </p:nvSpPr>
        <p:spPr>
          <a:xfrm>
            <a:off x="4525174" y="6007686"/>
            <a:ext cx="1949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 err="1"/>
              <a:t>Merremia</a:t>
            </a:r>
            <a:endParaRPr lang="en-NZ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EA9F2-6FAD-65D6-D44C-96E926AE87B2}"/>
              </a:ext>
            </a:extLst>
          </p:cNvPr>
          <p:cNvSpPr txBox="1"/>
          <p:nvPr/>
        </p:nvSpPr>
        <p:spPr>
          <a:xfrm>
            <a:off x="886427" y="6323597"/>
            <a:ext cx="7277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Both plants are found in </a:t>
            </a:r>
            <a:r>
              <a:rPr lang="en-AU" sz="16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1600" dirty="0"/>
              <a:t> but there are others that could arrive</a:t>
            </a:r>
          </a:p>
        </p:txBody>
      </p:sp>
    </p:spTree>
    <p:extLst>
      <p:ext uri="{BB962C8B-B14F-4D97-AF65-F5344CB8AC3E}">
        <p14:creationId xmlns:p14="http://schemas.microsoft.com/office/powerpoint/2010/main" val="146976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Mongoose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44715"/>
            <a:ext cx="7886700" cy="4632248"/>
          </a:xfrm>
        </p:spPr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Mongoose breed quickly</a:t>
            </a:r>
            <a:r>
              <a:rPr lang="en-NZ" sz="2000" dirty="0"/>
              <a:t>, eat a variety of fruits and animals, and are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difficult to get rid of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Mongoose can kill native birds and reptiles. Many species in Hawai’i and Fiji are almost extinct (killed off completely) due to  mongoose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Mongoose can easily “stowaway” on ships and have been accidentally introduced to many Pacific countries from Fiji and Hawai’i</a:t>
            </a:r>
          </a:p>
          <a:p>
            <a:pPr marL="228600" lvl="0" indent="-228600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If they arrived in </a:t>
            </a:r>
            <a:r>
              <a:rPr lang="en-AU" sz="20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, Mongoose could kill many birds</a:t>
            </a:r>
            <a:r>
              <a:rPr lang="en-NZ" sz="2000" dirty="0"/>
              <a:t>, including chickens, and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affect turtle breeding</a:t>
            </a:r>
          </a:p>
        </p:txBody>
      </p:sp>
      <p:pic>
        <p:nvPicPr>
          <p:cNvPr id="4" name="Picture 6" descr="Mongoose - Facts and Beyond | Biology Dictionary">
            <a:extLst>
              <a:ext uri="{FF2B5EF4-FFF2-40B4-BE49-F238E27FC236}">
                <a16:creationId xmlns:a16="http://schemas.microsoft.com/office/drawing/2014/main" id="{5E09BD7F-4B5D-43E8-91A3-39EBE007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99" y="4396606"/>
            <a:ext cx="2675401" cy="1780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16792-94FD-E297-236D-C46C9C1CD6DB}"/>
              </a:ext>
            </a:extLst>
          </p:cNvPr>
          <p:cNvSpPr txBox="1"/>
          <p:nvPr/>
        </p:nvSpPr>
        <p:spPr>
          <a:xfrm>
            <a:off x="3597173" y="6176963"/>
            <a:ext cx="1949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Mongoose</a:t>
            </a:r>
          </a:p>
        </p:txBody>
      </p:sp>
    </p:spTree>
    <p:extLst>
      <p:ext uri="{BB962C8B-B14F-4D97-AF65-F5344CB8AC3E}">
        <p14:creationId xmlns:p14="http://schemas.microsoft.com/office/powerpoint/2010/main" val="188640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wasps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Wasps have painful stings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Wasps can attack in ‘swarms’ and the stings can kill people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Wasps can make it difficult to spend time outside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Wasps eat almost any small animal, including bees, other insects, spiders and native birds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Wasps can reduce pollination of crops</a:t>
            </a:r>
          </a:p>
        </p:txBody>
      </p:sp>
      <p:pic>
        <p:nvPicPr>
          <p:cNvPr id="4" name="Picture 8" descr="Vespula vulgaris (Linnaeus,1758) | BWARS">
            <a:extLst>
              <a:ext uri="{FF2B5EF4-FFF2-40B4-BE49-F238E27FC236}">
                <a16:creationId xmlns:a16="http://schemas.microsoft.com/office/drawing/2014/main" id="{6E68DE37-986E-4C8A-B962-8809722D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8192" y="4258373"/>
            <a:ext cx="1589474" cy="1949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olistes dominula">
            <a:extLst>
              <a:ext uri="{FF2B5EF4-FFF2-40B4-BE49-F238E27FC236}">
                <a16:creationId xmlns:a16="http://schemas.microsoft.com/office/drawing/2014/main" id="{E91C751E-9F90-4F12-91FC-18E0CEA74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r="3475"/>
          <a:stretch/>
        </p:blipFill>
        <p:spPr bwMode="auto">
          <a:xfrm>
            <a:off x="4572000" y="4438462"/>
            <a:ext cx="1997248" cy="158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8C030-7FDF-4C3D-8693-C392AE54847C}"/>
              </a:ext>
            </a:extLst>
          </p:cNvPr>
          <p:cNvSpPr txBox="1"/>
          <p:nvPr/>
        </p:nvSpPr>
        <p:spPr>
          <a:xfrm>
            <a:off x="4572000" y="6048988"/>
            <a:ext cx="2090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Paper Wasp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475E0-1949-4BFC-BA93-F406359E8418}"/>
              </a:ext>
            </a:extLst>
          </p:cNvPr>
          <p:cNvSpPr txBox="1"/>
          <p:nvPr/>
        </p:nvSpPr>
        <p:spPr>
          <a:xfrm>
            <a:off x="1748103" y="6048988"/>
            <a:ext cx="1949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Common Wasp</a:t>
            </a:r>
          </a:p>
        </p:txBody>
      </p:sp>
    </p:spTree>
    <p:extLst>
      <p:ext uri="{BB962C8B-B14F-4D97-AF65-F5344CB8AC3E}">
        <p14:creationId xmlns:p14="http://schemas.microsoft.com/office/powerpoint/2010/main" val="282930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Fire 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05017"/>
            <a:ext cx="7886700" cy="4871946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Fire Ants kill and eat anything that can’t escape – all small animals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Fire Ants sting people – a painful, itchy sting that can get infected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dirty="0"/>
              <a:t>Red Imported Fire Ants can cause fatal allergic reactions</a:t>
            </a:r>
            <a:endParaRPr lang="en-NZ" sz="2000" b="0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Little Fire Ant stings can blind pets, domestic animals and people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Little Fire Ants can cause outbreaks of insects that damage crops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Little Fire Ants make it difficult to tend crops – the ants fall out of trees and onto people like a “stinging rain”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dirty="0"/>
              <a:t>Red Imported Fire Ants could cause &gt; </a:t>
            </a:r>
            <a:r>
              <a:rPr lang="en-AU" sz="2000" dirty="0">
                <a:solidFill>
                  <a:srgbClr val="92D050"/>
                </a:solidFill>
                <a:effectLst/>
              </a:rPr>
              <a:t>[$??]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NZ" sz="2000" dirty="0"/>
              <a:t>per year in crop, health, and infrastructure losses in </a:t>
            </a:r>
            <a:r>
              <a:rPr lang="en-AU" sz="20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8AA3CF-6233-4DED-AC25-D0DCA2EAC614}"/>
              </a:ext>
            </a:extLst>
          </p:cNvPr>
          <p:cNvGrpSpPr>
            <a:grpSpLocks noChangeAspect="1"/>
          </p:cNvGrpSpPr>
          <p:nvPr/>
        </p:nvGrpSpPr>
        <p:grpSpPr>
          <a:xfrm>
            <a:off x="1237627" y="4552949"/>
            <a:ext cx="3353227" cy="1946397"/>
            <a:chOff x="2148460" y="4977360"/>
            <a:chExt cx="3551751" cy="2061631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14F6C762-B4A0-434F-A645-AE3F5B862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323" y="4977360"/>
              <a:ext cx="2486456" cy="1692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C0BE4-6615-417C-8D9E-5791DC348E45}"/>
                </a:ext>
              </a:extLst>
            </p:cNvPr>
            <p:cNvSpPr/>
            <p:nvPr/>
          </p:nvSpPr>
          <p:spPr>
            <a:xfrm>
              <a:off x="2148460" y="6680393"/>
              <a:ext cx="3551751" cy="35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Red Imported Fire Ants</a:t>
              </a:r>
              <a:endParaRPr lang="en-NZ" sz="1600" dirty="0"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78E2E3-3641-4456-9328-2100A7B1B71F}"/>
                </a:ext>
              </a:extLst>
            </p:cNvPr>
            <p:cNvSpPr/>
            <p:nvPr/>
          </p:nvSpPr>
          <p:spPr>
            <a:xfrm>
              <a:off x="3141018" y="6405756"/>
              <a:ext cx="1800225" cy="2281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NZ" sz="800" dirty="0">
                  <a:latin typeface="+mn-lt"/>
                </a:rPr>
                <a:t>© Benoit </a:t>
              </a:r>
              <a:r>
                <a:rPr lang="en-NZ" sz="800" dirty="0" err="1">
                  <a:latin typeface="+mn-lt"/>
                </a:rPr>
                <a:t>Guernard</a:t>
              </a:r>
              <a:endParaRPr lang="en-NZ" sz="800" dirty="0"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48A020-063A-4EE1-B0B1-03598B30A389}"/>
              </a:ext>
            </a:extLst>
          </p:cNvPr>
          <p:cNvGrpSpPr>
            <a:grpSpLocks noChangeAspect="1"/>
          </p:cNvGrpSpPr>
          <p:nvPr/>
        </p:nvGrpSpPr>
        <p:grpSpPr>
          <a:xfrm>
            <a:off x="4741774" y="4560886"/>
            <a:ext cx="2265228" cy="1932805"/>
            <a:chOff x="6822886" y="4941168"/>
            <a:chExt cx="2357627" cy="20116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03903D-F2BA-42E4-BC46-038350C203B8}"/>
                </a:ext>
              </a:extLst>
            </p:cNvPr>
            <p:cNvSpPr/>
            <p:nvPr/>
          </p:nvSpPr>
          <p:spPr>
            <a:xfrm>
              <a:off x="6822886" y="6600448"/>
              <a:ext cx="2357627" cy="35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latin typeface="+mn-lt"/>
                </a:rPr>
                <a:t>Little Fire Ants</a:t>
              </a:r>
              <a:endParaRPr lang="en-NZ" sz="1200" dirty="0">
                <a:latin typeface="+mn-lt"/>
              </a:endParaRPr>
            </a:p>
          </p:txBody>
        </p:sp>
        <p:pic>
          <p:nvPicPr>
            <p:cNvPr id="15" name="Picture 7">
              <a:extLst>
                <a:ext uri="{FF2B5EF4-FFF2-40B4-BE49-F238E27FC236}">
                  <a16:creationId xmlns:a16="http://schemas.microsoft.com/office/drawing/2014/main" id="{CCE168E8-1E9D-4473-A487-07CDA4035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967" y="4941168"/>
              <a:ext cx="2106529" cy="165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3A0053-4E04-4E22-8AC6-8C95C7E242FE}"/>
                </a:ext>
              </a:extLst>
            </p:cNvPr>
            <p:cNvSpPr/>
            <p:nvPr/>
          </p:nvSpPr>
          <p:spPr>
            <a:xfrm>
              <a:off x="7956376" y="6327398"/>
              <a:ext cx="744435" cy="224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NZ" sz="800" dirty="0">
                  <a:latin typeface="+mn-lt"/>
                </a:rPr>
                <a:t>© Alex Wild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9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Harm caused by Giant African Snails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42874"/>
            <a:ext cx="7886700" cy="4934089"/>
          </a:xfrm>
        </p:spPr>
        <p:txBody>
          <a:bodyPr/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Giant African Snail can damage more than 500 types of plants, including native plants and crops like breadfruit, cassava, cocoa, papaya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Rat lungworm infects the Giant African Snail. If the snails are eaten by people the lungworm can cause a sometimes fatal brain inflammation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Giant African Snail has fast population growth and death - flies and mosquitoes can breed in dead bodies or empty snail shells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Giant African Snail competes with native land snails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2000"/>
              <a:buFont typeface="Arial"/>
              <a:buChar char="•"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Giant African Snail are easily moved in soil and potted plants and hard to control or remove completely</a:t>
            </a:r>
          </a:p>
        </p:txBody>
      </p:sp>
      <p:pic>
        <p:nvPicPr>
          <p:cNvPr id="4" name="Picture 18" descr="Giant African Land Snails">
            <a:extLst>
              <a:ext uri="{FF2B5EF4-FFF2-40B4-BE49-F238E27FC236}">
                <a16:creationId xmlns:a16="http://schemas.microsoft.com/office/drawing/2014/main" id="{DE8DE253-7CC4-46D2-B434-78443E6D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06" y="4217624"/>
            <a:ext cx="2708197" cy="1959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1B211-DD15-0080-86EA-1C72033D0DE4}"/>
              </a:ext>
            </a:extLst>
          </p:cNvPr>
          <p:cNvSpPr txBox="1"/>
          <p:nvPr/>
        </p:nvSpPr>
        <p:spPr>
          <a:xfrm>
            <a:off x="3508578" y="6176963"/>
            <a:ext cx="1949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dirty="0"/>
              <a:t>Giant African Snail</a:t>
            </a:r>
          </a:p>
        </p:txBody>
      </p:sp>
    </p:spTree>
    <p:extLst>
      <p:ext uri="{BB962C8B-B14F-4D97-AF65-F5344CB8AC3E}">
        <p14:creationId xmlns:p14="http://schemas.microsoft.com/office/powerpoint/2010/main" val="25575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/>
              <a:t>Agenda for the consultation</a:t>
            </a:r>
            <a:endParaRPr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CF66A2-04B8-457E-8FF5-E0457DB62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7515"/>
              </p:ext>
            </p:extLst>
          </p:nvPr>
        </p:nvGraphicFramePr>
        <p:xfrm>
          <a:off x="431719" y="1107692"/>
          <a:ext cx="8532399" cy="55439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2504">
                  <a:extLst>
                    <a:ext uri="{9D8B030D-6E8A-4147-A177-3AD203B41FA5}">
                      <a16:colId xmlns:a16="http://schemas.microsoft.com/office/drawing/2014/main" val="2905289423"/>
                    </a:ext>
                  </a:extLst>
                </a:gridCol>
                <a:gridCol w="7779895">
                  <a:extLst>
                    <a:ext uri="{9D8B030D-6E8A-4147-A177-3AD203B41FA5}">
                      <a16:colId xmlns:a16="http://schemas.microsoft.com/office/drawing/2014/main" val="2904667455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Time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b="1" dirty="0">
                          <a:effectLst/>
                        </a:rPr>
                        <a:t>Agenda Item</a:t>
                      </a:r>
                      <a:endParaRPr lang="en-N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319160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09.00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Welcome and prayer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7549665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09.20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Introductions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5446576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09.30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Introduction to </a:t>
                      </a:r>
                      <a:r>
                        <a:rPr lang="en-AU" sz="1600" dirty="0" err="1">
                          <a:effectLst/>
                        </a:rPr>
                        <a:t>Mentimeter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147920"/>
                  </a:ext>
                </a:extLst>
              </a:tr>
              <a:tr h="677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09.45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Why does </a:t>
                      </a:r>
                      <a:r>
                        <a:rPr lang="en-AU" sz="1600" dirty="0">
                          <a:solidFill>
                            <a:srgbClr val="92D050"/>
                          </a:solidFill>
                          <a:effectLst/>
                        </a:rPr>
                        <a:t>[country] </a:t>
                      </a:r>
                      <a:r>
                        <a:rPr lang="en-AU" sz="1600" dirty="0">
                          <a:effectLst/>
                        </a:rPr>
                        <a:t>need a National Invasive Species Strategy and Action Plan (NISSAP)?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3498696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10.00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BREAK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7680194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10.15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Invasive species causing problems in </a:t>
                      </a:r>
                      <a:r>
                        <a:rPr lang="en-AU" sz="1600" dirty="0">
                          <a:solidFill>
                            <a:srgbClr val="92D050"/>
                          </a:solidFill>
                          <a:effectLst/>
                        </a:rPr>
                        <a:t>[country] 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874595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10.45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Prevention of invasive species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504648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11.00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BREAK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418681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11.10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The draft Action Plan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701638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12.10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LUNCH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328195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13.10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The draft Action Plan (continued)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220572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14.10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BREAK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621104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14.20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The draft Action Plan (continued)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255174"/>
                  </a:ext>
                </a:extLst>
              </a:tr>
              <a:tr h="33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>
                          <a:effectLst/>
                        </a:rPr>
                        <a:t>14:50</a:t>
                      </a:r>
                      <a:endParaRPr lang="en-N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600" dirty="0">
                          <a:effectLst/>
                        </a:rPr>
                        <a:t>Next steps and closing 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6938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sz="3600" dirty="0"/>
          </a:p>
        </p:txBody>
      </p:sp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628650" y="1159805"/>
            <a:ext cx="37129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lang="en-NZ" dirty="0">
              <a:solidFill>
                <a:srgbClr val="0070C0"/>
              </a:solidFill>
            </a:endParaRPr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lang="en-NZ" dirty="0">
              <a:solidFill>
                <a:srgbClr val="0070C0"/>
              </a:solidFill>
            </a:endParaRPr>
          </a:p>
          <a:p>
            <a:pPr marL="0" lvl="1" indent="0">
              <a:spcBef>
                <a:spcPts val="0"/>
              </a:spcBef>
              <a:buClr>
                <a:srgbClr val="004632"/>
              </a:buClr>
              <a:buSzPts val="1800"/>
              <a:buNone/>
            </a:pPr>
            <a:r>
              <a:rPr lang="en-NZ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Have you heard about these animals and plants before today?</a:t>
            </a:r>
          </a:p>
          <a:p>
            <a:pPr marL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i="1" dirty="0">
              <a:solidFill>
                <a:srgbClr val="0070C0"/>
              </a:solidFill>
            </a:endParaRPr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i="1" dirty="0">
              <a:solidFill>
                <a:srgbClr val="0070C0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000"/>
              <a:buNone/>
            </a:pPr>
            <a:endParaRPr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64569-B185-41BF-86ED-A06AB0CB3DE6}"/>
              </a:ext>
            </a:extLst>
          </p:cNvPr>
          <p:cNvGrpSpPr/>
          <p:nvPr/>
        </p:nvGrpSpPr>
        <p:grpSpPr>
          <a:xfrm>
            <a:off x="204881" y="4420397"/>
            <a:ext cx="8939120" cy="2072478"/>
            <a:chOff x="204880" y="4420396"/>
            <a:chExt cx="9293667" cy="2291043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1AD9D8C1-24BF-426A-A035-843A64456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372" y="4420396"/>
              <a:ext cx="1168093" cy="7948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2" descr="Mikania - Wikipedia">
              <a:extLst>
                <a:ext uri="{FF2B5EF4-FFF2-40B4-BE49-F238E27FC236}">
                  <a16:creationId xmlns:a16="http://schemas.microsoft.com/office/drawing/2014/main" id="{77106676-5AED-4AB2-845B-D38229AC1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597" y="4774468"/>
              <a:ext cx="1176979" cy="8815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4" descr="Fact sheet - Merremia (446)">
              <a:extLst>
                <a:ext uri="{FF2B5EF4-FFF2-40B4-BE49-F238E27FC236}">
                  <a16:creationId xmlns:a16="http://schemas.microsoft.com/office/drawing/2014/main" id="{16AEDBD8-185A-4243-A660-F7548D1FF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355" y="4579688"/>
              <a:ext cx="1248343" cy="9314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Giant African Land Snails">
              <a:extLst>
                <a:ext uri="{FF2B5EF4-FFF2-40B4-BE49-F238E27FC236}">
                  <a16:creationId xmlns:a16="http://schemas.microsoft.com/office/drawing/2014/main" id="{5BB93AA0-16D4-4A87-8391-3E3037EF2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236" y="4736634"/>
              <a:ext cx="1201301" cy="8691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Brown tree snake - Wikipedia">
              <a:extLst>
                <a:ext uri="{FF2B5EF4-FFF2-40B4-BE49-F238E27FC236}">
                  <a16:creationId xmlns:a16="http://schemas.microsoft.com/office/drawing/2014/main" id="{C3246D76-4BA1-45E5-B2DC-BAA880BF5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822" y="5656067"/>
              <a:ext cx="1084178" cy="7201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13DE45E2-7110-421B-B908-23959BB5D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722" y="4682276"/>
              <a:ext cx="1200795" cy="8288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Polistes dominula">
              <a:extLst>
                <a:ext uri="{FF2B5EF4-FFF2-40B4-BE49-F238E27FC236}">
                  <a16:creationId xmlns:a16="http://schemas.microsoft.com/office/drawing/2014/main" id="{C746D27F-391B-4833-8887-04442CE68F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3" r="3475"/>
            <a:stretch/>
          </p:blipFill>
          <p:spPr bwMode="auto">
            <a:xfrm>
              <a:off x="3888995" y="5850847"/>
              <a:ext cx="1081372" cy="860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Mongoose - Facts and Beyond | Biology Dictionary">
              <a:extLst>
                <a:ext uri="{FF2B5EF4-FFF2-40B4-BE49-F238E27FC236}">
                  <a16:creationId xmlns:a16="http://schemas.microsoft.com/office/drawing/2014/main" id="{F0B3F2D1-2586-4BCC-9B4A-5E0FE1D46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877" y="5712662"/>
              <a:ext cx="1432316" cy="9531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">
              <a:extLst>
                <a:ext uri="{FF2B5EF4-FFF2-40B4-BE49-F238E27FC236}">
                  <a16:creationId xmlns:a16="http://schemas.microsoft.com/office/drawing/2014/main" id="{A206686F-7ED7-45BD-9259-542420B5B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80" y="4568286"/>
              <a:ext cx="965698" cy="7591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4" descr="Hidden housemates: a gecko invasion?">
              <a:extLst>
                <a:ext uri="{FF2B5EF4-FFF2-40B4-BE49-F238E27FC236}">
                  <a16:creationId xmlns:a16="http://schemas.microsoft.com/office/drawing/2014/main" id="{3E56BC94-1A2B-4C47-B983-07B01078F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143" y="5389194"/>
              <a:ext cx="1280522" cy="9591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ide into 2019 like these cane toads using a python as an Uber — Quartz">
              <a:extLst>
                <a:ext uri="{FF2B5EF4-FFF2-40B4-BE49-F238E27FC236}">
                  <a16:creationId xmlns:a16="http://schemas.microsoft.com/office/drawing/2014/main" id="{E4CF941D-9E00-4282-9462-54632C106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557" y="5994347"/>
              <a:ext cx="1280522" cy="7170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E17E98C-53F7-4678-AFA1-9E839D017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14369" y="5134749"/>
              <a:ext cx="1084178" cy="7527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Picture 2" descr="Eurasian Tree Sparrow - eBird">
              <a:extLst>
                <a:ext uri="{FF2B5EF4-FFF2-40B4-BE49-F238E27FC236}">
                  <a16:creationId xmlns:a16="http://schemas.microsoft.com/office/drawing/2014/main" id="{FAD451D7-F977-4063-B0D4-FDAB0919A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348" y="5404792"/>
              <a:ext cx="1130236" cy="84658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2" descr="Dancing starling spectacle caused power cuts in Scottish village - BBC News">
              <a:extLst>
                <a:ext uri="{FF2B5EF4-FFF2-40B4-BE49-F238E27FC236}">
                  <a16:creationId xmlns:a16="http://schemas.microsoft.com/office/drawing/2014/main" id="{5993C894-FD8D-4C36-AA1E-19A2A67A6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r="24693"/>
            <a:stretch/>
          </p:blipFill>
          <p:spPr bwMode="auto">
            <a:xfrm>
              <a:off x="306498" y="5781348"/>
              <a:ext cx="959349" cy="7545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Vespula vulgaris (Linnaeus,1758) | BWARS">
              <a:extLst>
                <a:ext uri="{FF2B5EF4-FFF2-40B4-BE49-F238E27FC236}">
                  <a16:creationId xmlns:a16="http://schemas.microsoft.com/office/drawing/2014/main" id="{904D2E4D-9CA0-4823-982C-30C66E607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40294" y="5650255"/>
              <a:ext cx="828866" cy="1016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sz="3600" dirty="0"/>
          </a:p>
        </p:txBody>
      </p:sp>
      <p:sp>
        <p:nvSpPr>
          <p:cNvPr id="342" name="Google Shape;342;p40"/>
          <p:cNvSpPr txBox="1">
            <a:spLocks noGrp="1"/>
          </p:cNvSpPr>
          <p:nvPr>
            <p:ph type="body" idx="1"/>
          </p:nvPr>
        </p:nvSpPr>
        <p:spPr>
          <a:xfrm>
            <a:off x="628650" y="1159805"/>
            <a:ext cx="35432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endParaRPr lang="en-NZ" i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en-NZ" sz="2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Do you have any questions or comments about these groups of animals and plants?</a:t>
            </a:r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45" name="Picture 8" descr="Vespula vulgaris (Linnaeus,1758) | BWARS">
            <a:extLst>
              <a:ext uri="{FF2B5EF4-FFF2-40B4-BE49-F238E27FC236}">
                <a16:creationId xmlns:a16="http://schemas.microsoft.com/office/drawing/2014/main" id="{E9AA0DC9-ABC6-4D50-9497-E8C7385F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70607" y="5466493"/>
            <a:ext cx="1066611" cy="1308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Mikania - Wikipedia">
            <a:extLst>
              <a:ext uri="{FF2B5EF4-FFF2-40B4-BE49-F238E27FC236}">
                <a16:creationId xmlns:a16="http://schemas.microsoft.com/office/drawing/2014/main" id="{BD92F9EE-4BA0-41BE-90C8-1D8946F0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27" y="4317139"/>
            <a:ext cx="1449055" cy="108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Fact sheet - Merremia (446)">
            <a:extLst>
              <a:ext uri="{FF2B5EF4-FFF2-40B4-BE49-F238E27FC236}">
                <a16:creationId xmlns:a16="http://schemas.microsoft.com/office/drawing/2014/main" id="{9AB78650-9091-4CD0-A935-E7D6DEF1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41" y="4544130"/>
            <a:ext cx="1449055" cy="1081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Giant African Land Snails">
            <a:extLst>
              <a:ext uri="{FF2B5EF4-FFF2-40B4-BE49-F238E27FC236}">
                <a16:creationId xmlns:a16="http://schemas.microsoft.com/office/drawing/2014/main" id="{2EF875E5-125C-4BD0-BCD3-FB8AE7C6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03" y="1085857"/>
            <a:ext cx="1437662" cy="1040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Brown tree snake - Wikipedia">
            <a:extLst>
              <a:ext uri="{FF2B5EF4-FFF2-40B4-BE49-F238E27FC236}">
                <a16:creationId xmlns:a16="http://schemas.microsoft.com/office/drawing/2014/main" id="{4D417B0C-9194-42CD-B315-88CE7CD4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23" y="1065200"/>
            <a:ext cx="1498407" cy="995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B1BC7146-79FF-4446-9FF2-45BCAF7F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01" y="2208582"/>
            <a:ext cx="1691908" cy="1167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Polistes dominula">
            <a:extLst>
              <a:ext uri="{FF2B5EF4-FFF2-40B4-BE49-F238E27FC236}">
                <a16:creationId xmlns:a16="http://schemas.microsoft.com/office/drawing/2014/main" id="{1A061917-7426-4D64-A512-8EAFFCB5E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r="3475"/>
          <a:stretch/>
        </p:blipFill>
        <p:spPr bwMode="auto">
          <a:xfrm>
            <a:off x="6431999" y="5777149"/>
            <a:ext cx="1236003" cy="983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Mongoose - Facts and Beyond | Biology Dictionary">
            <a:extLst>
              <a:ext uri="{FF2B5EF4-FFF2-40B4-BE49-F238E27FC236}">
                <a16:creationId xmlns:a16="http://schemas.microsoft.com/office/drawing/2014/main" id="{F2D115B6-12CE-48A0-B425-0C7D9194B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82" y="2233856"/>
            <a:ext cx="1432316" cy="95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>
            <a:extLst>
              <a:ext uri="{FF2B5EF4-FFF2-40B4-BE49-F238E27FC236}">
                <a16:creationId xmlns:a16="http://schemas.microsoft.com/office/drawing/2014/main" id="{B4F2822B-E947-463E-8D70-ECC3B5D9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93" y="3294869"/>
            <a:ext cx="1498408" cy="1177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 descr="Hidden housemates: a gecko invasion?">
            <a:extLst>
              <a:ext uri="{FF2B5EF4-FFF2-40B4-BE49-F238E27FC236}">
                <a16:creationId xmlns:a16="http://schemas.microsoft.com/office/drawing/2014/main" id="{B87B7792-5E49-4A9D-AD5A-0CE2B61F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59" y="3157704"/>
            <a:ext cx="1449055" cy="1085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ide into 2019 like these cane toads using a python as an Uber — Quartz">
            <a:extLst>
              <a:ext uri="{FF2B5EF4-FFF2-40B4-BE49-F238E27FC236}">
                <a16:creationId xmlns:a16="http://schemas.microsoft.com/office/drawing/2014/main" id="{62EACF27-C653-466B-9E5E-A76C81B4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05" y="3419279"/>
            <a:ext cx="1488392" cy="833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A448FB1-0043-476B-918E-18F03E776B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1896" y="442851"/>
            <a:ext cx="1308308" cy="90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Picture 2" descr="Eurasian Tree Sparrow - eBird">
            <a:extLst>
              <a:ext uri="{FF2B5EF4-FFF2-40B4-BE49-F238E27FC236}">
                <a16:creationId xmlns:a16="http://schemas.microsoft.com/office/drawing/2014/main" id="{07CD1052-56F2-481F-86DB-A533AAB9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32" y="4946465"/>
            <a:ext cx="1485601" cy="1112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2" descr="Dancing starling spectacle caused power cuts in Scottish village - BBC News">
            <a:extLst>
              <a:ext uri="{FF2B5EF4-FFF2-40B4-BE49-F238E27FC236}">
                <a16:creationId xmlns:a16="http://schemas.microsoft.com/office/drawing/2014/main" id="{F2F4CB1D-A2E2-4B3A-95EB-F31764781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24693"/>
          <a:stretch/>
        </p:blipFill>
        <p:spPr bwMode="auto">
          <a:xfrm>
            <a:off x="3388156" y="5587339"/>
            <a:ext cx="1250711" cy="98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sz="3600" dirty="0"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1"/>
          </p:nvPr>
        </p:nvSpPr>
        <p:spPr>
          <a:xfrm>
            <a:off x="628649" y="1159805"/>
            <a:ext cx="818687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None/>
            </a:pPr>
            <a:r>
              <a:rPr lang="en-NZ" sz="18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do you think needs to be done to prevent arrival of invasive species in RMI?</a:t>
            </a:r>
            <a:endParaRPr lang="en-NZ" sz="1800" i="1" dirty="0">
              <a:solidFill>
                <a:srgbClr val="0070C0"/>
              </a:solidFill>
            </a:endParaRPr>
          </a:p>
          <a:p>
            <a:pPr marL="228600" indent="-228600">
              <a:spcBef>
                <a:spcPts val="500"/>
              </a:spcBef>
              <a:buSzPts val="1600"/>
            </a:pPr>
            <a:r>
              <a:rPr lang="en-NZ" sz="16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choose more than one</a:t>
            </a:r>
            <a:endParaRPr lang="en-NZ" sz="16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More community awareness about the problems invasive species cause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them as soon as they arrive and get rid of them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Better biosecurity on ships that come to RMI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Better quarantine (biosecurity) at the airport and ports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Stronger fines if people bring them in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Stronger restrictions on trade with countries that have these plants and animals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r>
              <a:rPr lang="en-NZ" sz="14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Nothing else – I’m not worried about these species</a:t>
            </a:r>
            <a:endParaRPr lang="en-NZ" sz="1400" i="1" dirty="0">
              <a:solidFill>
                <a:srgbClr val="0070C0"/>
              </a:solidFill>
            </a:endParaRPr>
          </a:p>
          <a:p>
            <a:pPr marL="685800" lvl="1" indent="-228600">
              <a:spcBef>
                <a:spcPts val="200"/>
              </a:spcBef>
              <a:buClr>
                <a:srgbClr val="004632"/>
              </a:buClr>
              <a:buSzPts val="1400"/>
            </a:pPr>
            <a:endParaRPr sz="1400" i="1" dirty="0">
              <a:solidFill>
                <a:srgbClr val="0070C0"/>
              </a:solidFill>
            </a:endParaRPr>
          </a:p>
          <a:p>
            <a:pPr marL="457200" lvl="1" indent="0">
              <a:buSzPts val="1400"/>
              <a:buNone/>
            </a:pPr>
            <a:endParaRPr sz="1400" i="1" dirty="0">
              <a:solidFill>
                <a:srgbClr val="0070C0"/>
              </a:solidFill>
            </a:endParaRPr>
          </a:p>
          <a:p>
            <a:pPr marL="228600" indent="-127000">
              <a:spcBef>
                <a:spcPts val="500"/>
              </a:spcBef>
              <a:buClr>
                <a:schemeClr val="dk1"/>
              </a:buClr>
              <a:buSzPts val="1600"/>
              <a:buNone/>
            </a:pPr>
            <a:endParaRPr sz="1400" i="1" dirty="0">
              <a:solidFill>
                <a:srgbClr val="0070C0"/>
              </a:solidFill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None/>
            </a:pPr>
            <a:endParaRPr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The draft Action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20932"/>
            <a:ext cx="8151366" cy="5156031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FOUNDATIONS</a:t>
            </a:r>
          </a:p>
          <a:p>
            <a:pPr lvl="1"/>
            <a:r>
              <a:rPr lang="en-NZ" dirty="0"/>
              <a:t>A1 - Generating support</a:t>
            </a:r>
          </a:p>
          <a:p>
            <a:pPr lvl="1"/>
            <a:r>
              <a:rPr lang="en-NZ" dirty="0"/>
              <a:t>A2 - Building capacity	</a:t>
            </a:r>
          </a:p>
          <a:p>
            <a:pPr lvl="1"/>
            <a:r>
              <a:rPr lang="en-NZ" dirty="0"/>
              <a:t>A3 - Legislation, policy, and protocols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PROBLEM DEFINITION, PRIORITIZATION AND DECISION-MAKING	</a:t>
            </a:r>
          </a:p>
          <a:p>
            <a:pPr lvl="1"/>
            <a:r>
              <a:rPr lang="en-NZ" dirty="0"/>
              <a:t>B1 - Baseline &amp; Monitoring</a:t>
            </a:r>
          </a:p>
          <a:p>
            <a:pPr lvl="1"/>
            <a:r>
              <a:rPr lang="en-NZ" dirty="0"/>
              <a:t>B2 - Prioritization	</a:t>
            </a:r>
          </a:p>
          <a:p>
            <a:pPr lvl="1"/>
            <a:r>
              <a:rPr lang="en-NZ" dirty="0"/>
              <a:t>B3 - Research on priorities	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MANAGEMENT ACTION</a:t>
            </a:r>
          </a:p>
          <a:p>
            <a:pPr marL="533400" lvl="1" indent="0">
              <a:buNone/>
            </a:pPr>
            <a:r>
              <a:rPr lang="en-NZ" dirty="0"/>
              <a:t>C1 - Biosecurity	</a:t>
            </a:r>
          </a:p>
          <a:p>
            <a:pPr marL="533400" lvl="1" indent="0">
              <a:buNone/>
            </a:pPr>
            <a:r>
              <a:rPr lang="en-NZ" dirty="0"/>
              <a:t>C2 - Management of established invasives</a:t>
            </a:r>
          </a:p>
          <a:p>
            <a:pPr marL="533400" lvl="1" indent="0">
              <a:buNone/>
            </a:pPr>
            <a:r>
              <a:rPr lang="en-NZ" dirty="0"/>
              <a:t>C3 - Restoration</a:t>
            </a:r>
          </a:p>
        </p:txBody>
      </p:sp>
    </p:spTree>
    <p:extLst>
      <p:ext uri="{BB962C8B-B14F-4D97-AF65-F5344CB8AC3E}">
        <p14:creationId xmlns:p14="http://schemas.microsoft.com/office/powerpoint/2010/main" val="193517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A1: Generating support </a:t>
            </a:r>
            <a:r>
              <a:rPr lang="en-NZ" sz="2800" b="0" dirty="0"/>
              <a:t>– to ensure people understand the problems invasive species cause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Awareness and outreach programmes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Government support for invasive species is enhanced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Invasive species included in school curriculum (primary/secondary)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Awareness of marine invasive species</a:t>
            </a:r>
          </a:p>
        </p:txBody>
      </p:sp>
    </p:spTree>
    <p:extLst>
      <p:ext uri="{BB962C8B-B14F-4D97-AF65-F5344CB8AC3E}">
        <p14:creationId xmlns:p14="http://schemas.microsoft.com/office/powerpoint/2010/main" val="11482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</a:t>
            </a:r>
          </a:p>
          <a:p>
            <a:r>
              <a:rPr lang="en-NZ" i="1" dirty="0">
                <a:solidFill>
                  <a:srgbClr val="0070C0"/>
                </a:solidFill>
              </a:rPr>
              <a:t>Is there anything else needed to generate support?</a:t>
            </a:r>
          </a:p>
        </p:txBody>
      </p:sp>
    </p:spTree>
    <p:extLst>
      <p:ext uri="{BB962C8B-B14F-4D97-AF65-F5344CB8AC3E}">
        <p14:creationId xmlns:p14="http://schemas.microsoft.com/office/powerpoint/2010/main" val="235490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A2: Building capacity </a:t>
            </a:r>
            <a:r>
              <a:rPr lang="en-NZ" sz="2800" b="0" dirty="0"/>
              <a:t>– </a:t>
            </a:r>
            <a:r>
              <a:rPr lang="en-NZ" sz="2800" b="0" dirty="0">
                <a:solidFill>
                  <a:srgbClr val="92D050"/>
                </a:solidFill>
              </a:rPr>
              <a:t>[country] </a:t>
            </a:r>
            <a:r>
              <a:rPr lang="en-NZ" sz="2800" b="0" dirty="0"/>
              <a:t>has the skills, resources and infrastructure to prevent and manage invasive species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A National Invasive Species Co-Ordinator is needed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A Technical Advisory Group with members from government departments (TAG)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Take part in regional meetings to share knowledge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More biosecurity training 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Work programmes are implemented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Funding is available to carry out NISSAP actions</a:t>
            </a:r>
          </a:p>
          <a:p>
            <a:pPr marL="565150" indent="-514350">
              <a:buFont typeface="+mj-lt"/>
              <a:buAutoNum type="arabicPeriod"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6512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</a:t>
            </a:r>
          </a:p>
          <a:p>
            <a:r>
              <a:rPr lang="en-NZ" i="1" dirty="0">
                <a:solidFill>
                  <a:srgbClr val="0070C0"/>
                </a:solidFill>
              </a:rPr>
              <a:t>Are more facilities like fumigation, quarantine sheds needed?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build capacity?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1240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A3: Legislation, policy and protocols </a:t>
            </a:r>
            <a:r>
              <a:rPr lang="en-NZ" sz="2800" b="0" dirty="0"/>
              <a:t>– these are needed to effectively prevent and manage invasive species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NISSAP is up-to-date (this review and one in five years)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Operational manual and other policies/procedures for biosecurity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5011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for regulations or policies?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178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/>
              <a:t>Introduction to </a:t>
            </a:r>
            <a:r>
              <a:rPr lang="en-NZ" sz="3600" dirty="0" err="1"/>
              <a:t>Mentimeter</a:t>
            </a:r>
            <a:endParaRPr sz="3600" dirty="0"/>
          </a:p>
        </p:txBody>
      </p:sp>
      <p:sp>
        <p:nvSpPr>
          <p:cNvPr id="82" name="Google Shape;82;p4"/>
          <p:cNvSpPr txBox="1"/>
          <p:nvPr/>
        </p:nvSpPr>
        <p:spPr>
          <a:xfrm>
            <a:off x="698198" y="1254804"/>
            <a:ext cx="7817151" cy="523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Aft>
                <a:spcPts val="600"/>
              </a:spcAft>
              <a:buClr>
                <a:srgbClr val="004632"/>
              </a:buClr>
              <a:buSzPts val="1600"/>
              <a:buFont typeface="Arial"/>
              <a:buChar char="•"/>
            </a:pPr>
            <a:r>
              <a:rPr lang="en-NZ" sz="3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NZ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is a way for people to share views and ideas online, anonymously and quickly</a:t>
            </a:r>
            <a:endParaRPr lang="en-NZ" sz="32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1600"/>
              <a:buFont typeface="Arial"/>
              <a:buChar char="•"/>
            </a:pPr>
            <a:r>
              <a:rPr lang="en-NZ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 will use </a:t>
            </a:r>
            <a:r>
              <a:rPr lang="en-NZ" sz="3200" b="0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NZ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record your comments and feedback </a:t>
            </a:r>
            <a:endParaRPr sz="32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1600"/>
              <a:buFont typeface="Arial"/>
              <a:buChar char="•"/>
            </a:pPr>
            <a:r>
              <a:rPr lang="en-NZ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You can use your phone, tablet or computer</a:t>
            </a:r>
            <a:endParaRPr lang="en-NZ" sz="3200" dirty="0">
              <a:solidFill>
                <a:schemeClr val="tx1"/>
              </a:solidFill>
              <a:ea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632"/>
              </a:buClr>
              <a:buSzPts val="1600"/>
              <a:buFont typeface="Arial"/>
              <a:buChar char="•"/>
            </a:pPr>
            <a:r>
              <a:rPr lang="en-NZ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If some people don’t have one you can share devices so everyone can answer</a:t>
            </a:r>
            <a:endParaRPr sz="3200" dirty="0">
              <a:solidFill>
                <a:schemeClr val="tx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600"/>
              <a:buFont typeface="Arial"/>
              <a:buNone/>
            </a:pPr>
            <a:endParaRPr sz="3200" b="0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B1: Baseline and monitoring </a:t>
            </a:r>
            <a:r>
              <a:rPr lang="en-NZ" sz="2800" b="0" dirty="0"/>
              <a:t>– identifies the status of invasive species and their impacts in RMI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Biodiversity surveys (marine and terrestrial) 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Collection and sharing biodiversity information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899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baselines and monitoring?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87360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B2: Prioritisation </a:t>
            </a:r>
            <a:r>
              <a:rPr lang="en-NZ" sz="2800" b="0" dirty="0"/>
              <a:t>– the risk of invasive species is understood so high priority species can be targeted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Risk profiles for the most important invasive species threats completed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828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prioritisation?</a:t>
            </a:r>
          </a:p>
          <a:p>
            <a:endParaRPr lang="en-NZ" i="1" dirty="0">
              <a:solidFill>
                <a:srgbClr val="0070C0"/>
              </a:solidFill>
            </a:endParaRP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8101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B3: Research on priorities </a:t>
            </a:r>
            <a:r>
              <a:rPr lang="en-NZ" sz="2800" b="0" dirty="0"/>
              <a:t>– research helps to identify priorities and improve invasive species management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available research to guide prevention and management of priority species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2220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research on priorities?</a:t>
            </a:r>
          </a:p>
          <a:p>
            <a:endParaRPr lang="en-NZ" i="1" dirty="0">
              <a:solidFill>
                <a:srgbClr val="0070C0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35649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C1: Biosecurity </a:t>
            </a:r>
            <a:r>
              <a:rPr lang="en-NZ" sz="2800" b="0" dirty="0"/>
              <a:t>– to prevent the arrival of new species, the transport of existing species and rapid response if priority species are moved around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480907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Domestic and international pathways secured (biosecurity)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Early detection and rapid response programmes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Marine and terrestrial (including weeds) invasive species surveillance programmes 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Biosecurity register and records to incorporate invasive species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Enhanced biosecurity by ship’s Masters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Measures in place to control the spread of invasive species within </a:t>
            </a:r>
            <a:r>
              <a:rPr lang="en-NZ" dirty="0">
                <a:solidFill>
                  <a:srgbClr val="92D050"/>
                </a:solidFill>
              </a:rPr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28123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biosecurity?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822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C2: Management of established invasives </a:t>
            </a:r>
            <a:r>
              <a:rPr lang="en-NZ" sz="2800" b="0" dirty="0"/>
              <a:t>– harm caused by invasive species is reduced by controlling or removing them completely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Continue focus on feral pigs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Carry out local feral cat control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Control numbers of feral dogs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Crown of thorns control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Rat eradications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Weed control using herbicides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Weed control using biological control</a:t>
            </a:r>
          </a:p>
        </p:txBody>
      </p:sp>
    </p:spTree>
    <p:extLst>
      <p:ext uri="{BB962C8B-B14F-4D97-AF65-F5344CB8AC3E}">
        <p14:creationId xmlns:p14="http://schemas.microsoft.com/office/powerpoint/2010/main" val="3608156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these Actions?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management of established invasives?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776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/>
              <a:t>How to use </a:t>
            </a:r>
            <a:r>
              <a:rPr lang="en-NZ" sz="3600" dirty="0" err="1"/>
              <a:t>Mentimeter</a:t>
            </a:r>
            <a:endParaRPr sz="3600" dirty="0"/>
          </a:p>
        </p:txBody>
      </p:sp>
      <p:sp>
        <p:nvSpPr>
          <p:cNvPr id="10" name="Google Shape;88;p5">
            <a:extLst>
              <a:ext uri="{FF2B5EF4-FFF2-40B4-BE49-F238E27FC236}">
                <a16:creationId xmlns:a16="http://schemas.microsoft.com/office/drawing/2014/main" id="{7F9818E4-300E-4156-B7BF-4708530F16FF}"/>
              </a:ext>
            </a:extLst>
          </p:cNvPr>
          <p:cNvSpPr txBox="1">
            <a:spLocks/>
          </p:cNvSpPr>
          <p:nvPr/>
        </p:nvSpPr>
        <p:spPr>
          <a:xfrm>
            <a:off x="426954" y="1606857"/>
            <a:ext cx="3443426" cy="427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On your phone or tablet or laptop, open your internet browser and type in the address bar: </a:t>
            </a:r>
            <a:r>
              <a:rPr lang="en-N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endParaRPr lang="en-NZ" dirty="0">
              <a:solidFill>
                <a:schemeClr val="tx1"/>
              </a:solidFill>
            </a:endParaRPr>
          </a:p>
          <a:p>
            <a:pPr indent="-457200">
              <a:buClr>
                <a:srgbClr val="000000"/>
              </a:buClr>
              <a:buSzPts val="1800"/>
              <a:buFont typeface="+mj-lt"/>
              <a:buAutoNum type="arabicPeriod"/>
            </a:pPr>
            <a:endParaRPr lang="en-NZ" i="1" dirty="0">
              <a:solidFill>
                <a:srgbClr val="0070C0"/>
              </a:solidFill>
            </a:endParaRPr>
          </a:p>
          <a:p>
            <a:pPr indent="-457200">
              <a:buClr>
                <a:srgbClr val="000000"/>
              </a:buClr>
              <a:buSzPts val="1800"/>
              <a:buFont typeface="+mj-lt"/>
              <a:buAutoNum type="arabicPeriod"/>
            </a:pPr>
            <a:r>
              <a:rPr lang="en-NZ" dirty="0">
                <a:solidFill>
                  <a:schemeClr val="tx1"/>
                </a:solidFill>
              </a:rPr>
              <a:t>Type in the number code shown at the top of this screen</a:t>
            </a:r>
          </a:p>
          <a:p>
            <a:pPr marL="228600" indent="-228600">
              <a:buClr>
                <a:srgbClr val="000000"/>
              </a:buClr>
              <a:buSzPts val="1800"/>
            </a:pPr>
            <a:endParaRPr lang="en-NZ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F70252-4704-4AF4-A634-5E2AF8761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535" b="53366"/>
          <a:stretch/>
        </p:blipFill>
        <p:spPr>
          <a:xfrm>
            <a:off x="4072077" y="1324811"/>
            <a:ext cx="4644970" cy="2459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9CFAD3-670E-4E78-B281-0F680A5D1E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332"/>
          <a:stretch/>
        </p:blipFill>
        <p:spPr>
          <a:xfrm>
            <a:off x="4118789" y="3974977"/>
            <a:ext cx="4644970" cy="2345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C3: Restoration </a:t>
            </a:r>
            <a:r>
              <a:rPr lang="en-NZ" sz="2800" b="0" dirty="0"/>
              <a:t>– integrated management of a range of invasive species at priority sites for the  benefit of communities and ecosystems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NZ" dirty="0"/>
              <a:t>Site-led invasive species control </a:t>
            </a:r>
          </a:p>
          <a:p>
            <a:pPr marL="565150" indent="-514350">
              <a:buFont typeface="+mj-lt"/>
              <a:buAutoNum type="arabicPeriod"/>
            </a:pPr>
            <a:r>
              <a:rPr lang="en-NZ" dirty="0"/>
              <a:t>Invasive species control included in management plans for village-based conservation areas</a:t>
            </a:r>
          </a:p>
        </p:txBody>
      </p:sp>
    </p:spTree>
    <p:extLst>
      <p:ext uri="{BB962C8B-B14F-4D97-AF65-F5344CB8AC3E}">
        <p14:creationId xmlns:p14="http://schemas.microsoft.com/office/powerpoint/2010/main" val="342670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F9DC-5787-4C04-AE75-6A939960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lang="en-NZ" sz="3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95821-1FEC-4979-A3F6-205180D43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1" dirty="0">
                <a:solidFill>
                  <a:srgbClr val="0070C0"/>
                </a:solidFill>
              </a:rPr>
              <a:t>Do you agree with this Action? </a:t>
            </a:r>
          </a:p>
          <a:p>
            <a:r>
              <a:rPr lang="en-NZ" i="1" dirty="0">
                <a:solidFill>
                  <a:srgbClr val="0070C0"/>
                </a:solidFill>
              </a:rPr>
              <a:t>Anything else needed to help with restoration?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3253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4000" dirty="0"/>
              <a:t>Next steps for the </a:t>
            </a:r>
            <a:r>
              <a:rPr lang="en-NZ" sz="4000" dirty="0">
                <a:solidFill>
                  <a:srgbClr val="92D050"/>
                </a:solidFill>
              </a:rPr>
              <a:t>[country] </a:t>
            </a:r>
            <a:r>
              <a:rPr lang="en-NZ" sz="4000" dirty="0"/>
              <a:t>NISSAP</a:t>
            </a:r>
            <a:endParaRPr sz="4000" dirty="0"/>
          </a:p>
        </p:txBody>
      </p:sp>
      <p:sp>
        <p:nvSpPr>
          <p:cNvPr id="545" name="Google Shape;545;p69"/>
          <p:cNvSpPr txBox="1"/>
          <p:nvPr/>
        </p:nvSpPr>
        <p:spPr>
          <a:xfrm>
            <a:off x="628650" y="1363985"/>
            <a:ext cx="7440694" cy="502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Char char="•"/>
            </a:pPr>
            <a:r>
              <a:rPr lang="en-NZ" sz="2400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You can provide more feedback or ask questions through email to National Invasive Species Coordinator </a:t>
            </a:r>
            <a:r>
              <a:rPr lang="en-NZ" sz="2400" dirty="0">
                <a:solidFill>
                  <a:srgbClr val="92D050"/>
                </a:solidFill>
              </a:rPr>
              <a:t>[name]</a:t>
            </a:r>
            <a:endParaRPr sz="2400" b="1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Char char="•"/>
            </a:pPr>
            <a:r>
              <a:rPr lang="en-NZ" sz="2400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Responses from the consultation will be summarised as an appendix in the draft NISSAP</a:t>
            </a:r>
            <a:endParaRPr sz="24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Char char="•"/>
            </a:pPr>
            <a:r>
              <a:rPr lang="en-NZ" sz="2400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No personal information will be included in the appendix</a:t>
            </a:r>
            <a:endParaRPr sz="24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Char char="•"/>
            </a:pPr>
            <a:r>
              <a:rPr lang="en-NZ" sz="2400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Views shared today will be considered along with technical contributions to complete the NISSAP</a:t>
            </a:r>
            <a:endParaRPr sz="24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Char char="•"/>
            </a:pPr>
            <a:r>
              <a:rPr lang="en-NZ" sz="2400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Sometimes people disagree on what is important and what needs to be done. The NISSAP will represent the majority view, and based on what is possible </a:t>
            </a:r>
            <a:endParaRPr sz="2400"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800"/>
              <a:buFont typeface="Arial"/>
              <a:buNone/>
            </a:pPr>
            <a:endParaRPr sz="2400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0"/>
          <p:cNvSpPr txBox="1">
            <a:spLocks noGrp="1"/>
          </p:cNvSpPr>
          <p:nvPr>
            <p:ph type="title"/>
          </p:nvPr>
        </p:nvSpPr>
        <p:spPr>
          <a:xfrm>
            <a:off x="1473692" y="1599122"/>
            <a:ext cx="65622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4000" dirty="0"/>
              <a:t>Many thanks for taking part in this consultation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551" name="Google Shape;551;p70"/>
          <p:cNvSpPr txBox="1">
            <a:spLocks noGrp="1"/>
          </p:cNvSpPr>
          <p:nvPr>
            <p:ph type="body" idx="1"/>
          </p:nvPr>
        </p:nvSpPr>
        <p:spPr>
          <a:xfrm>
            <a:off x="628650" y="2924685"/>
            <a:ext cx="7886700" cy="325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2800"/>
              <a:buNone/>
            </a:pPr>
            <a:endParaRPr sz="3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3200"/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018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4400"/>
              <a:buFont typeface="Calibri"/>
              <a:buNone/>
            </a:pPr>
            <a:r>
              <a:rPr lang="en-NZ" sz="3600" dirty="0" err="1"/>
              <a:t>Mentimeter</a:t>
            </a:r>
            <a:r>
              <a:rPr lang="en-NZ" sz="3600" dirty="0"/>
              <a:t> questions</a:t>
            </a:r>
            <a:endParaRPr sz="3600" dirty="0"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1"/>
          </p:nvPr>
        </p:nvSpPr>
        <p:spPr>
          <a:xfrm>
            <a:off x="798990" y="1100831"/>
            <a:ext cx="7599285" cy="511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None/>
            </a:pPr>
            <a:r>
              <a:rPr lang="en-NZ" sz="1800" i="1" dirty="0">
                <a:solidFill>
                  <a:srgbClr val="0070C0"/>
                </a:solidFill>
              </a:rPr>
              <a:t>What is your name?</a:t>
            </a: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2800"/>
              <a:buNone/>
            </a:pPr>
            <a:r>
              <a:rPr lang="en-NZ" sz="1800" i="1" dirty="0">
                <a:solidFill>
                  <a:srgbClr val="0070C0"/>
                </a:solidFill>
              </a:rPr>
              <a:t>Which village do you come from?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NZ" sz="1800" i="1" dirty="0">
                <a:solidFill>
                  <a:srgbClr val="0070C0"/>
                </a:solidFill>
              </a:rPr>
              <a:t>Can you understand what we are saying – are we speaking clearly enough?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400"/>
              <a:buNone/>
            </a:pPr>
            <a:endParaRPr lang="en-NZ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ABDD-D1CD-44EE-A866-1005FBE6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Why are invasive species a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5FD05-C8F5-46F9-94B8-DED368486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8" y="1074198"/>
            <a:ext cx="7808341" cy="5102765"/>
          </a:xfrm>
        </p:spPr>
        <p:txBody>
          <a:bodyPr/>
          <a:lstStyle/>
          <a:p>
            <a:r>
              <a:rPr lang="en-NZ" sz="3200" dirty="0"/>
              <a:t>Invasive species can harm human health and limit cultural activities</a:t>
            </a:r>
          </a:p>
          <a:p>
            <a:r>
              <a:rPr lang="en-NZ" sz="3200" dirty="0"/>
              <a:t>Invasive species cause economic impacts by reducing agricultural, forestry and fisheries productivity </a:t>
            </a:r>
          </a:p>
          <a:p>
            <a:r>
              <a:rPr lang="en-NZ" sz="3200" dirty="0"/>
              <a:t>Invasive species cause economic impacts by damaging infrastructure</a:t>
            </a:r>
          </a:p>
          <a:p>
            <a:r>
              <a:rPr lang="en-NZ" sz="3200" dirty="0"/>
              <a:t>Together with habitat destruction and overharvesting, invasive species are one of the greatest threats to biodiversity</a:t>
            </a:r>
          </a:p>
        </p:txBody>
      </p:sp>
    </p:spTree>
    <p:extLst>
      <p:ext uri="{BB962C8B-B14F-4D97-AF65-F5344CB8AC3E}">
        <p14:creationId xmlns:p14="http://schemas.microsoft.com/office/powerpoint/2010/main" val="174324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1C10-39C5-44D0-B3F9-C2850A39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8421083" cy="771216"/>
          </a:xfrm>
        </p:spPr>
        <p:txBody>
          <a:bodyPr/>
          <a:lstStyle/>
          <a:p>
            <a:r>
              <a:rPr lang="en-NZ" sz="2800" dirty="0"/>
              <a:t>What is a National Invasive Species Strategy and Action Plan (NISSAP) and why does </a:t>
            </a:r>
            <a:r>
              <a:rPr lang="en-AU" sz="2800" dirty="0">
                <a:solidFill>
                  <a:srgbClr val="92D050"/>
                </a:solidFill>
                <a:effectLst/>
              </a:rPr>
              <a:t>[country]</a:t>
            </a:r>
            <a:r>
              <a:rPr lang="en-NZ" sz="2800" dirty="0"/>
              <a:t> need one?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6DF7B-998B-4F44-8AF6-4A39D20B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22773"/>
            <a:ext cx="8421083" cy="4854190"/>
          </a:xfrm>
        </p:spPr>
        <p:txBody>
          <a:bodyPr/>
          <a:lstStyle/>
          <a:p>
            <a:pPr marL="0" indent="0">
              <a:spcBef>
                <a:spcPts val="0"/>
              </a:spcBef>
              <a:buSzPts val="1050"/>
              <a:buNone/>
            </a:pPr>
            <a:r>
              <a:rPr lang="en-NZ" sz="24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A NISSAP is a country-endorsed strategy and set of actions to prevent and manage invasive species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Having a plan is important because: </a:t>
            </a:r>
            <a:endParaRPr lang="en-NZ" sz="2000" dirty="0"/>
          </a:p>
          <a:p>
            <a:pPr marL="0" indent="0">
              <a:buSzPts val="1050"/>
              <a:buNone/>
            </a:pPr>
            <a:r>
              <a:rPr lang="en-NZ" sz="2000" b="1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1. Invasive species are a threat to resources.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Invasive species cause harm to the environment, culture, health, economy and agriculture. A NISSAP can highlight the issues for national and international decision makers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r>
              <a:rPr lang="en-NZ" sz="2000" b="1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2. A NISSAP prioritises invasive species issues.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 There are more invasive species than a country can deal with all at once. A NISSAP brings people together to agree on the priorities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r>
              <a:rPr lang="en-NZ" sz="2000" b="1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3. Creating a NISSAP brings all stakeholders together.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Managing invasive species involves many organisations and groups. The NISSAP brings all stakeholders together around an agreed plan of priority actions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r>
              <a:rPr lang="en-NZ" sz="2000" b="1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4. A NISSAP supports a coordinated approach.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Managing invasive species involves many activities. A NISSAP helps plan everyone’s roles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r>
              <a:rPr lang="en-NZ" sz="2000" b="1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5. A NISSAP can be used to get support. </a:t>
            </a:r>
            <a:r>
              <a:rPr lang="en-NZ" sz="2000" b="0" i="0" u="none" strike="noStrike" cap="none" dirty="0">
                <a:solidFill>
                  <a:srgbClr val="004632"/>
                </a:solidFill>
                <a:latin typeface="Calibri"/>
                <a:ea typeface="Calibri"/>
                <a:cs typeface="Calibri"/>
                <a:sym typeface="Calibri"/>
              </a:rPr>
              <a:t>A NISSAP shows funders a priority list of tasks for funding, and that the country has committed to the outcomes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632"/>
              </a:buClr>
              <a:buSzPts val="1050"/>
              <a:buFont typeface="Arial"/>
              <a:buNone/>
            </a:pPr>
            <a:endParaRPr lang="en-NZ" sz="2800" b="0" i="0" u="none" strike="noStrike" cap="none" dirty="0">
              <a:solidFill>
                <a:srgbClr val="0046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8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14AA-013A-4ECC-BDF8-D89194F8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What is this consultation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78B8-E0DF-4067-9960-CF8C80BDD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80730"/>
            <a:ext cx="7886700" cy="4996233"/>
          </a:xfrm>
        </p:spPr>
        <p:txBody>
          <a:bodyPr/>
          <a:lstStyle/>
          <a:p>
            <a:r>
              <a:rPr lang="en-AU" sz="3200" dirty="0">
                <a:solidFill>
                  <a:srgbClr val="92D050"/>
                </a:solidFill>
                <a:effectLst/>
              </a:rPr>
              <a:t>[country] </a:t>
            </a:r>
            <a:r>
              <a:rPr lang="en-NZ" sz="3200" dirty="0"/>
              <a:t>has a NISSAP that was created in </a:t>
            </a:r>
            <a:r>
              <a:rPr lang="en-AU" sz="3200" dirty="0">
                <a:solidFill>
                  <a:srgbClr val="92D050"/>
                </a:solidFill>
                <a:effectLst/>
              </a:rPr>
              <a:t>[year] </a:t>
            </a:r>
            <a:r>
              <a:rPr lang="en-NZ" sz="3200" dirty="0"/>
              <a:t>and expired </a:t>
            </a:r>
            <a:r>
              <a:rPr lang="en-AU" sz="3200" dirty="0">
                <a:solidFill>
                  <a:srgbClr val="92D050"/>
                </a:solidFill>
                <a:effectLst/>
              </a:rPr>
              <a:t>[year] </a:t>
            </a:r>
            <a:endParaRPr lang="en-NZ" sz="3200" dirty="0"/>
          </a:p>
          <a:p>
            <a:r>
              <a:rPr lang="en-NZ" sz="3200" dirty="0"/>
              <a:t>Today’s consultation is to make sure the priorities and actions agreed in </a:t>
            </a:r>
            <a:r>
              <a:rPr lang="en-AU" sz="3200" dirty="0">
                <a:solidFill>
                  <a:srgbClr val="92D050"/>
                </a:solidFill>
                <a:effectLst/>
              </a:rPr>
              <a:t>[year] </a:t>
            </a:r>
            <a:r>
              <a:rPr lang="en-NZ" sz="3200" dirty="0"/>
              <a:t>are still important, and to identify any new priorities and actions</a:t>
            </a:r>
          </a:p>
          <a:p>
            <a:r>
              <a:rPr lang="en-NZ" sz="3200" dirty="0"/>
              <a:t>Participant views will be incorporated into an updated NISSAP</a:t>
            </a:r>
          </a:p>
        </p:txBody>
      </p:sp>
    </p:spTree>
    <p:extLst>
      <p:ext uri="{BB962C8B-B14F-4D97-AF65-F5344CB8AC3E}">
        <p14:creationId xmlns:p14="http://schemas.microsoft.com/office/powerpoint/2010/main" val="310990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CE8D-FBB6-4391-B62E-B8EFF73A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09323" cy="1325563"/>
          </a:xfrm>
        </p:spPr>
        <p:txBody>
          <a:bodyPr/>
          <a:lstStyle/>
          <a:p>
            <a:r>
              <a:rPr lang="en-NZ" sz="3600" dirty="0"/>
              <a:t>Invasive species that can cause problems in </a:t>
            </a:r>
            <a:r>
              <a:rPr lang="en-AU" sz="3600" dirty="0">
                <a:solidFill>
                  <a:srgbClr val="92D050"/>
                </a:solidFill>
                <a:effectLst/>
              </a:rPr>
              <a:t>[country] </a:t>
            </a:r>
            <a:endParaRPr lang="en-NZ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DE69-CD97-4BE6-8CA1-A176C2D5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500337"/>
            <a:ext cx="8222387" cy="496072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sz="2400" dirty="0">
                <a:solidFill>
                  <a:srgbClr val="92D050"/>
                </a:solidFill>
                <a:effectLst/>
              </a:rPr>
              <a:t>[country] </a:t>
            </a: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around </a:t>
            </a:r>
            <a:r>
              <a:rPr lang="en-AU" sz="2400" dirty="0">
                <a:solidFill>
                  <a:srgbClr val="92D050"/>
                </a:solidFill>
                <a:effectLst/>
              </a:rPr>
              <a:t>[number]</a:t>
            </a: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invasive or potentially invasive species </a:t>
            </a: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(mostly plants)</a:t>
            </a:r>
          </a:p>
          <a:p>
            <a:pPr>
              <a:spcBef>
                <a:spcPts val="600"/>
              </a:spcBef>
            </a:pPr>
            <a:r>
              <a:rPr lang="en-NZ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Destructive invasive plants contribute to soil erosion, smother crops and native plants, reduce water resources 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Rats, birds, pigs and ants and other insects damage crops, reduce flowering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Rats contaminate water and food, transmitting human and animal disease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Ants and other insects damage plants and carry plant diseases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Rats and cats kill native birds (particularly seabirds), reducing nutrient input into the soils 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Domestic animals that are uncontrolled (such as pigs, goats, cats) could harm threatened species such as turtles by degrading habitat and predation</a:t>
            </a:r>
          </a:p>
          <a:p>
            <a:pPr>
              <a:spcBef>
                <a:spcPts val="600"/>
              </a:spcBef>
            </a:pPr>
            <a:r>
              <a:rPr lang="en-NZ" sz="2200" dirty="0"/>
              <a:t>Domestic dogs that are uncontrolled can injure and kill people</a:t>
            </a:r>
          </a:p>
        </p:txBody>
      </p:sp>
    </p:spTree>
    <p:extLst>
      <p:ext uri="{BB962C8B-B14F-4D97-AF65-F5344CB8AC3E}">
        <p14:creationId xmlns:p14="http://schemas.microsoft.com/office/powerpoint/2010/main" val="171719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d28d3b-2eb6-4c86-a122-9a28e2ca895d" xsi:nil="true"/>
    <lcf76f155ced4ddcb4097134ff3c332f xmlns="659f04ed-c2e1-4740-8d05-705e7d8c863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15BE653C5C64A88B943E631BB533B" ma:contentTypeVersion="15" ma:contentTypeDescription="Create a new document." ma:contentTypeScope="" ma:versionID="445505d6c07d49e4f610b75f7f504039">
  <xsd:schema xmlns:xsd="http://www.w3.org/2001/XMLSchema" xmlns:xs="http://www.w3.org/2001/XMLSchema" xmlns:p="http://schemas.microsoft.com/office/2006/metadata/properties" xmlns:ns2="659f04ed-c2e1-4740-8d05-705e7d8c863e" xmlns:ns3="9bd28d3b-2eb6-4c86-a122-9a28e2ca895d" targetNamespace="http://schemas.microsoft.com/office/2006/metadata/properties" ma:root="true" ma:fieldsID="fdce5aa0a25181caeb6dacb69475d062" ns2:_="" ns3:_="">
    <xsd:import namespace="659f04ed-c2e1-4740-8d05-705e7d8c863e"/>
    <xsd:import namespace="9bd28d3b-2eb6-4c86-a122-9a28e2ca8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f04ed-c2e1-4740-8d05-705e7d8c8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7fece0-7c67-4b6d-b059-36af53aee6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28d3b-2eb6-4c86-a122-9a28e2ca8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62220e1-ce1d-4d49-94d0-6160d0f9ae98}" ma:internalName="TaxCatchAll" ma:showField="CatchAllData" ma:web="9bd28d3b-2eb6-4c86-a122-9a28e2ca8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0E091-CBFD-4019-9E91-E0B5342CAAC6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659f04ed-c2e1-4740-8d05-705e7d8c863e"/>
    <ds:schemaRef ds:uri="http://schemas.microsoft.com/office/infopath/2007/PartnerControls"/>
    <ds:schemaRef ds:uri="http://schemas.openxmlformats.org/package/2006/metadata/core-properties"/>
    <ds:schemaRef ds:uri="9bd28d3b-2eb6-4c86-a122-9a28e2ca895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50D198-8ED9-4CB2-8150-F12E7C4AD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6A320-FA43-45F5-943E-935FB5D92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f04ed-c2e1-4740-8d05-705e7d8c863e"/>
    <ds:schemaRef ds:uri="9bd28d3b-2eb6-4c86-a122-9a28e2ca8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2332</Words>
  <Application>Microsoft Office PowerPoint</Application>
  <PresentationFormat>On-screen Show (4:3)</PresentationFormat>
  <Paragraphs>263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[country] National Invasive Species Strategy and Action Plan (NISSAP)  consultation</vt:lpstr>
      <vt:lpstr>Agenda for the consultation</vt:lpstr>
      <vt:lpstr>Introduction to Mentimeter</vt:lpstr>
      <vt:lpstr>How to use Mentimeter</vt:lpstr>
      <vt:lpstr>Mentimeter questions</vt:lpstr>
      <vt:lpstr>Why are invasive species a problem?</vt:lpstr>
      <vt:lpstr>What is a National Invasive Species Strategy and Action Plan (NISSAP) and why does [country] need one?</vt:lpstr>
      <vt:lpstr>What is this consultation for?</vt:lpstr>
      <vt:lpstr>Invasive species that can cause problems in [country] </vt:lpstr>
      <vt:lpstr>Mentimeter questions </vt:lpstr>
      <vt:lpstr>What are some of the invasive species not yet in [country] that can cause problems?</vt:lpstr>
      <vt:lpstr>Harm caused by snakes</vt:lpstr>
      <vt:lpstr>Harm caused by other reptiles and amphibians</vt:lpstr>
      <vt:lpstr>Harm caused by invasive birds</vt:lpstr>
      <vt:lpstr>Harm caused by invasive plants</vt:lpstr>
      <vt:lpstr>Harm caused by Mongoose</vt:lpstr>
      <vt:lpstr>Harm caused by wasps</vt:lpstr>
      <vt:lpstr>Harm caused by Fire Ants</vt:lpstr>
      <vt:lpstr>Harm caused by Giant African Snails</vt:lpstr>
      <vt:lpstr>Mentimeter questions</vt:lpstr>
      <vt:lpstr>Mentimeter questions</vt:lpstr>
      <vt:lpstr>Mentimeter questions</vt:lpstr>
      <vt:lpstr>The draft Action Plan</vt:lpstr>
      <vt:lpstr>A1: Generating support – to ensure people understand the problems invasive species cause</vt:lpstr>
      <vt:lpstr>Mentimeter questions</vt:lpstr>
      <vt:lpstr>A2: Building capacity – [country] has the skills, resources and infrastructure to prevent and manage invasive species</vt:lpstr>
      <vt:lpstr>Mentimeter questions</vt:lpstr>
      <vt:lpstr>A3: Legislation, policy and protocols – these are needed to effectively prevent and manage invasive species</vt:lpstr>
      <vt:lpstr>Mentimeter questions</vt:lpstr>
      <vt:lpstr>B1: Baseline and monitoring – identifies the status of invasive species and their impacts in RMI</vt:lpstr>
      <vt:lpstr>Mentimeter questions</vt:lpstr>
      <vt:lpstr>B2: Prioritisation – the risk of invasive species is understood so high priority species can be targeted</vt:lpstr>
      <vt:lpstr>Mentimeter questions</vt:lpstr>
      <vt:lpstr>B3: Research on priorities – research helps to identify priorities and improve invasive species management</vt:lpstr>
      <vt:lpstr>Mentimeter questions</vt:lpstr>
      <vt:lpstr>C1: Biosecurity – to prevent the arrival of new species, the transport of existing species and rapid response if priority species are moved around</vt:lpstr>
      <vt:lpstr>Mentimeter questions</vt:lpstr>
      <vt:lpstr>C2: Management of established invasives – harm caused by invasive species is reduced by controlling or removing them completely</vt:lpstr>
      <vt:lpstr>Mentimeter questions</vt:lpstr>
      <vt:lpstr>C3: Restoration – integrated management of a range of invasive species at priority sites for the  benefit of communities and ecosystems</vt:lpstr>
      <vt:lpstr>Mentimeter questions</vt:lpstr>
      <vt:lpstr>Next steps for the [country] NISSAP</vt:lpstr>
      <vt:lpstr>Many thanks for taking part in this consultation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Tonga National Invasive Species Strategy and Action Plan (NISSAP) Town Officers consultation</dc:title>
  <dc:creator>Monica Gruber</dc:creator>
  <cp:lastModifiedBy>Monica Gruber</cp:lastModifiedBy>
  <cp:revision>10</cp:revision>
  <dcterms:created xsi:type="dcterms:W3CDTF">2020-01-22T00:37:26Z</dcterms:created>
  <dcterms:modified xsi:type="dcterms:W3CDTF">2022-09-27T22:38:47Z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0x0101008BA15BE653C5C64A88B943E631BB533B</vt:lpwstr>
  </property>
</Properties>
</file>