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8" r:id="rId5"/>
    <p:sldId id="271" r:id="rId6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434D"/>
    <a:srgbClr val="31869A"/>
    <a:srgbClr val="DEAF61"/>
    <a:srgbClr val="8C9A97"/>
    <a:srgbClr val="55A58C"/>
    <a:srgbClr val="D86E95"/>
    <a:srgbClr val="E2C06A"/>
    <a:srgbClr val="2C4F4B"/>
    <a:srgbClr val="EAF3F5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B39759-845E-48C4-B7C4-6A8BAEA61A83}" v="22" dt="2022-09-14T22:13:54.0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92" autoAdjust="0"/>
    <p:restoredTop sz="94660"/>
  </p:normalViewPr>
  <p:slideViewPr>
    <p:cSldViewPr snapToGrid="0">
      <p:cViewPr varScale="1">
        <p:scale>
          <a:sx n="60" d="100"/>
          <a:sy n="60" d="100"/>
        </p:scale>
        <p:origin x="234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ca Gruber" userId="957e30bb-d67c-4b9f-bae8-f3b777891a97" providerId="ADAL" clId="{E1B39759-845E-48C4-B7C4-6A8BAEA61A83}"/>
    <pc:docChg chg="undo custSel modSld">
      <pc:chgData name="Monica Gruber" userId="957e30bb-d67c-4b9f-bae8-f3b777891a97" providerId="ADAL" clId="{E1B39759-845E-48C4-B7C4-6A8BAEA61A83}" dt="2022-09-14T22:15:05.063" v="2876" actId="20577"/>
      <pc:docMkLst>
        <pc:docMk/>
      </pc:docMkLst>
      <pc:sldChg chg="addSp modSp mod">
        <pc:chgData name="Monica Gruber" userId="957e30bb-d67c-4b9f-bae8-f3b777891a97" providerId="ADAL" clId="{E1B39759-845E-48C4-B7C4-6A8BAEA61A83}" dt="2022-09-14T22:14:09.204" v="2872" actId="1076"/>
        <pc:sldMkLst>
          <pc:docMk/>
          <pc:sldMk cId="390954225" sldId="268"/>
        </pc:sldMkLst>
        <pc:spChg chg="mod">
          <ac:chgData name="Monica Gruber" userId="957e30bb-d67c-4b9f-bae8-f3b777891a97" providerId="ADAL" clId="{E1B39759-845E-48C4-B7C4-6A8BAEA61A83}" dt="2022-09-14T22:14:09.204" v="2872" actId="1076"/>
          <ac:spMkLst>
            <pc:docMk/>
            <pc:sldMk cId="390954225" sldId="268"/>
            <ac:spMk id="3" creationId="{AE905356-25F6-D909-CAD3-FBECBAFB7EFA}"/>
          </ac:spMkLst>
        </pc:spChg>
        <pc:spChg chg="mod">
          <ac:chgData name="Monica Gruber" userId="957e30bb-d67c-4b9f-bae8-f3b777891a97" providerId="ADAL" clId="{E1B39759-845E-48C4-B7C4-6A8BAEA61A83}" dt="2022-09-14T21:58:24.734" v="869" actId="6549"/>
          <ac:spMkLst>
            <pc:docMk/>
            <pc:sldMk cId="390954225" sldId="268"/>
            <ac:spMk id="4" creationId="{DDB12B0C-6C09-B5F5-6D04-6D2004D8F094}"/>
          </ac:spMkLst>
        </pc:spChg>
        <pc:spChg chg="add mod">
          <ac:chgData name="Monica Gruber" userId="957e30bb-d67c-4b9f-bae8-f3b777891a97" providerId="ADAL" clId="{E1B39759-845E-48C4-B7C4-6A8BAEA61A83}" dt="2022-09-14T22:05:20.820" v="2582" actId="21"/>
          <ac:spMkLst>
            <pc:docMk/>
            <pc:sldMk cId="390954225" sldId="268"/>
            <ac:spMk id="9" creationId="{9BBE29AA-0E75-B652-F614-345986D115A6}"/>
          </ac:spMkLst>
        </pc:spChg>
        <pc:spChg chg="mod">
          <ac:chgData name="Monica Gruber" userId="957e30bb-d67c-4b9f-bae8-f3b777891a97" providerId="ADAL" clId="{E1B39759-845E-48C4-B7C4-6A8BAEA61A83}" dt="2022-09-14T22:06:05.056" v="2595" actId="1076"/>
          <ac:spMkLst>
            <pc:docMk/>
            <pc:sldMk cId="390954225" sldId="268"/>
            <ac:spMk id="24" creationId="{F30EBD1E-DF4D-0BBD-4F8A-8F51C277E561}"/>
          </ac:spMkLst>
        </pc:spChg>
        <pc:picChg chg="mod">
          <ac:chgData name="Monica Gruber" userId="957e30bb-d67c-4b9f-bae8-f3b777891a97" providerId="ADAL" clId="{E1B39759-845E-48C4-B7C4-6A8BAEA61A83}" dt="2022-09-14T21:45:30.366" v="56" actId="552"/>
          <ac:picMkLst>
            <pc:docMk/>
            <pc:sldMk cId="390954225" sldId="268"/>
            <ac:picMk id="2" creationId="{436354A7-8D25-7D74-5085-12A35A7C48D9}"/>
          </ac:picMkLst>
        </pc:picChg>
        <pc:picChg chg="mod">
          <ac:chgData name="Monica Gruber" userId="957e30bb-d67c-4b9f-bae8-f3b777891a97" providerId="ADAL" clId="{E1B39759-845E-48C4-B7C4-6A8BAEA61A83}" dt="2022-09-14T21:45:17.070" v="55" actId="554"/>
          <ac:picMkLst>
            <pc:docMk/>
            <pc:sldMk cId="390954225" sldId="268"/>
            <ac:picMk id="5" creationId="{C615CFF7-8713-BAF5-7C56-1054C1D49A23}"/>
          </ac:picMkLst>
        </pc:picChg>
        <pc:picChg chg="mod">
          <ac:chgData name="Monica Gruber" userId="957e30bb-d67c-4b9f-bae8-f3b777891a97" providerId="ADAL" clId="{E1B39759-845E-48C4-B7C4-6A8BAEA61A83}" dt="2022-09-14T21:45:35.224" v="57" actId="14100"/>
          <ac:picMkLst>
            <pc:docMk/>
            <pc:sldMk cId="390954225" sldId="268"/>
            <ac:picMk id="6" creationId="{A28B7F46-8E53-5C78-28BE-0ED330EACAB0}"/>
          </ac:picMkLst>
        </pc:picChg>
        <pc:picChg chg="add mod">
          <ac:chgData name="Monica Gruber" userId="957e30bb-d67c-4b9f-bae8-f3b777891a97" providerId="ADAL" clId="{E1B39759-845E-48C4-B7C4-6A8BAEA61A83}" dt="2022-09-14T22:13:54.084" v="2870" actId="14100"/>
          <ac:picMkLst>
            <pc:docMk/>
            <pc:sldMk cId="390954225" sldId="268"/>
            <ac:picMk id="10" creationId="{86DAE1D0-BCCD-E8C1-89F4-29E87961B003}"/>
          </ac:picMkLst>
        </pc:picChg>
        <pc:picChg chg="mod">
          <ac:chgData name="Monica Gruber" userId="957e30bb-d67c-4b9f-bae8-f3b777891a97" providerId="ADAL" clId="{E1B39759-845E-48C4-B7C4-6A8BAEA61A83}" dt="2022-09-14T21:45:17.070" v="55" actId="554"/>
          <ac:picMkLst>
            <pc:docMk/>
            <pc:sldMk cId="390954225" sldId="268"/>
            <ac:picMk id="1030" creationId="{C6766A45-0298-CAA9-5165-B3976F8E3EF7}"/>
          </ac:picMkLst>
        </pc:picChg>
      </pc:sldChg>
      <pc:sldChg chg="delSp modSp mod">
        <pc:chgData name="Monica Gruber" userId="957e30bb-d67c-4b9f-bae8-f3b777891a97" providerId="ADAL" clId="{E1B39759-845E-48C4-B7C4-6A8BAEA61A83}" dt="2022-09-14T22:15:05.063" v="2876" actId="20577"/>
        <pc:sldMkLst>
          <pc:docMk/>
          <pc:sldMk cId="2507569817" sldId="271"/>
        </pc:sldMkLst>
        <pc:spChg chg="del">
          <ac:chgData name="Monica Gruber" userId="957e30bb-d67c-4b9f-bae8-f3b777891a97" providerId="ADAL" clId="{E1B39759-845E-48C4-B7C4-6A8BAEA61A83}" dt="2022-09-14T21:55:52.537" v="809" actId="478"/>
          <ac:spMkLst>
            <pc:docMk/>
            <pc:sldMk cId="2507569817" sldId="271"/>
            <ac:spMk id="15" creationId="{3AF29EF6-D647-5FEA-E7B2-1959CCDB30C0}"/>
          </ac:spMkLst>
        </pc:spChg>
        <pc:spChg chg="mod">
          <ac:chgData name="Monica Gruber" userId="957e30bb-d67c-4b9f-bae8-f3b777891a97" providerId="ADAL" clId="{E1B39759-845E-48C4-B7C4-6A8BAEA61A83}" dt="2022-09-14T21:55:40.453" v="808" actId="1035"/>
          <ac:spMkLst>
            <pc:docMk/>
            <pc:sldMk cId="2507569817" sldId="271"/>
            <ac:spMk id="16" creationId="{BEC4E14F-3B6E-18F3-3F58-3CF0FF341EB7}"/>
          </ac:spMkLst>
        </pc:spChg>
        <pc:spChg chg="mod">
          <ac:chgData name="Monica Gruber" userId="957e30bb-d67c-4b9f-bae8-f3b777891a97" providerId="ADAL" clId="{E1B39759-845E-48C4-B7C4-6A8BAEA61A83}" dt="2022-09-14T21:55:32.384" v="792" actId="1035"/>
          <ac:spMkLst>
            <pc:docMk/>
            <pc:sldMk cId="2507569817" sldId="271"/>
            <ac:spMk id="18" creationId="{A6A913F0-FC65-34F3-A0E3-FD5D1E165333}"/>
          </ac:spMkLst>
        </pc:spChg>
        <pc:spChg chg="mod">
          <ac:chgData name="Monica Gruber" userId="957e30bb-d67c-4b9f-bae8-f3b777891a97" providerId="ADAL" clId="{E1B39759-845E-48C4-B7C4-6A8BAEA61A83}" dt="2022-09-14T22:03:34.948" v="2566" actId="20577"/>
          <ac:spMkLst>
            <pc:docMk/>
            <pc:sldMk cId="2507569817" sldId="271"/>
            <ac:spMk id="25" creationId="{467E2EBD-18B2-6E86-7CF1-1C6725900607}"/>
          </ac:spMkLst>
        </pc:spChg>
        <pc:spChg chg="mod">
          <ac:chgData name="Monica Gruber" userId="957e30bb-d67c-4b9f-bae8-f3b777891a97" providerId="ADAL" clId="{E1B39759-845E-48C4-B7C4-6A8BAEA61A83}" dt="2022-09-14T22:03:47.414" v="2581" actId="20577"/>
          <ac:spMkLst>
            <pc:docMk/>
            <pc:sldMk cId="2507569817" sldId="271"/>
            <ac:spMk id="36" creationId="{26025BF6-D611-11F2-5B66-463838E48CF9}"/>
          </ac:spMkLst>
        </pc:spChg>
        <pc:spChg chg="mod">
          <ac:chgData name="Monica Gruber" userId="957e30bb-d67c-4b9f-bae8-f3b777891a97" providerId="ADAL" clId="{E1B39759-845E-48C4-B7C4-6A8BAEA61A83}" dt="2022-09-14T22:03:22.056" v="2544" actId="6549"/>
          <ac:spMkLst>
            <pc:docMk/>
            <pc:sldMk cId="2507569817" sldId="271"/>
            <ac:spMk id="38" creationId="{0D5C71A0-F71D-8A8B-1CD3-BE030FE21335}"/>
          </ac:spMkLst>
        </pc:spChg>
        <pc:spChg chg="mod">
          <ac:chgData name="Monica Gruber" userId="957e30bb-d67c-4b9f-bae8-f3b777891a97" providerId="ADAL" clId="{E1B39759-845E-48C4-B7C4-6A8BAEA61A83}" dt="2022-09-14T22:02:16.523" v="2498" actId="6549"/>
          <ac:spMkLst>
            <pc:docMk/>
            <pc:sldMk cId="2507569817" sldId="271"/>
            <ac:spMk id="40" creationId="{AE81F383-1BCE-8766-6E0F-183AF4B37553}"/>
          </ac:spMkLst>
        </pc:spChg>
        <pc:spChg chg="mod">
          <ac:chgData name="Monica Gruber" userId="957e30bb-d67c-4b9f-bae8-f3b777891a97" providerId="ADAL" clId="{E1B39759-845E-48C4-B7C4-6A8BAEA61A83}" dt="2022-09-14T21:55:40.453" v="808" actId="1035"/>
          <ac:spMkLst>
            <pc:docMk/>
            <pc:sldMk cId="2507569817" sldId="271"/>
            <ac:spMk id="42" creationId="{D1DA9809-F721-716A-24F6-CBB97E682DAB}"/>
          </ac:spMkLst>
        </pc:spChg>
        <pc:spChg chg="mod">
          <ac:chgData name="Monica Gruber" userId="957e30bb-d67c-4b9f-bae8-f3b777891a97" providerId="ADAL" clId="{E1B39759-845E-48C4-B7C4-6A8BAEA61A83}" dt="2022-09-14T21:55:21.126" v="775" actId="6549"/>
          <ac:spMkLst>
            <pc:docMk/>
            <pc:sldMk cId="2507569817" sldId="271"/>
            <ac:spMk id="44" creationId="{A522EBC0-B324-E4D3-52AA-5B8637F15644}"/>
          </ac:spMkLst>
        </pc:spChg>
        <pc:spChg chg="mod">
          <ac:chgData name="Monica Gruber" userId="957e30bb-d67c-4b9f-bae8-f3b777891a97" providerId="ADAL" clId="{E1B39759-845E-48C4-B7C4-6A8BAEA61A83}" dt="2022-09-14T22:15:05.063" v="2876" actId="20577"/>
          <ac:spMkLst>
            <pc:docMk/>
            <pc:sldMk cId="2507569817" sldId="271"/>
            <ac:spMk id="54" creationId="{5403EBF5-0C23-9963-3CF5-81D39B2D93F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15/09/2022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99623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15/09/2022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57247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15/09/2022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79513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15/09/2022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0388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15/09/2022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2833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15/09/2022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48787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15/09/2022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34264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15/09/2022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82162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15/09/2022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715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15/09/2022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8266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15/09/2022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3380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005EC-A9F8-4530-8A8E-15F90C134277}" type="datetimeFigureOut">
              <a:rPr lang="en-NZ" smtClean="0"/>
              <a:t>15/09/2022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2241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tif"/><Relationship Id="rId3" Type="http://schemas.openxmlformats.org/officeDocument/2006/relationships/image" Target="../media/image9.emf"/><Relationship Id="rId7" Type="http://schemas.openxmlformats.org/officeDocument/2006/relationships/hyperlink" Target="https://en.wikipedia.org/wiki/Chromolaena_odorata" TargetMode="External"/><Relationship Id="rId12" Type="http://schemas.openxmlformats.org/officeDocument/2006/relationships/image" Target="../media/image16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cabi.org/isc/datasheet/23248" TargetMode="External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jpg"/><Relationship Id="rId4" Type="http://schemas.openxmlformats.org/officeDocument/2006/relationships/image" Target="../media/image10.emf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30EBD1E-DF4D-0BBD-4F8A-8F51C277E561}"/>
              </a:ext>
            </a:extLst>
          </p:cNvPr>
          <p:cNvSpPr/>
          <p:nvPr/>
        </p:nvSpPr>
        <p:spPr>
          <a:xfrm>
            <a:off x="-1" y="1435100"/>
            <a:ext cx="6857999" cy="5359400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05356-25F6-D909-CAD3-FBECBAFB7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012" y="3233044"/>
            <a:ext cx="4257162" cy="268655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Shrub with a bushy habit which forms a very dense thicket about 2 m high, excluding most other plants. Will climb on a support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growing alone, plants start to branch when they reach a height of about 120 cm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Leaves are diamond to oval shape with a pointed tip and wedge-shaped base and serrated edges. Leaves and twigs smell when crushed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flower colour ranges from pale-lilac to white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plant produces about 80,000 to 90,000 seeds, mostly spread by the wind, but can also cling to fur, clothes and machinery, enabling long distance dispersal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Volatile oils in the leaves make it a fire hazard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completely cover pastures and forest margins, excluding native species and low-growing crops including coffee and cocoa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12B0C-6C09-B5F5-6D04-6D2004D8F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2" y="6573850"/>
            <a:ext cx="6858000" cy="457193"/>
          </a:xfrm>
          <a:solidFill>
            <a:srgbClr val="31869A"/>
          </a:solidFill>
          <a:ln>
            <a:noFill/>
          </a:ln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PATHWAYS    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shipping     </a:t>
            </a:r>
            <a:r>
              <a:rPr lang="en-NZ" sz="1200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machinery/vehicles     </a:t>
            </a:r>
            <a:r>
              <a:rPr lang="en-NZ" sz="1200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seed contaminant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C884B9-2B98-0ADD-B8D3-C977E4188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4" t="2760" r="9587" b="635"/>
          <a:stretch/>
        </p:blipFill>
        <p:spPr>
          <a:xfrm>
            <a:off x="149860" y="6486157"/>
            <a:ext cx="613409" cy="632577"/>
          </a:xfrm>
          <a:prstGeom prst="flowChartConnector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572A2FF-8072-4C53-29E5-B8E339566B9D}"/>
              </a:ext>
            </a:extLst>
          </p:cNvPr>
          <p:cNvSpPr/>
          <p:nvPr/>
        </p:nvSpPr>
        <p:spPr>
          <a:xfrm>
            <a:off x="178547" y="7182415"/>
            <a:ext cx="1497853" cy="1792287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Introduced</a:t>
            </a: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</a:t>
            </a: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 not </a:t>
            </a: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892E6F-145A-3617-72B2-6E36368F0935}"/>
              </a:ext>
            </a:extLst>
          </p:cNvPr>
          <p:cNvSpPr/>
          <p:nvPr/>
        </p:nvSpPr>
        <p:spPr>
          <a:xfrm>
            <a:off x="1003300" y="7340600"/>
            <a:ext cx="571500" cy="330200"/>
          </a:xfrm>
          <a:prstGeom prst="rect">
            <a:avLst/>
          </a:prstGeom>
          <a:solidFill>
            <a:srgbClr val="D86E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030A7F-C5DD-9496-C7F7-23AA6271D158}"/>
              </a:ext>
            </a:extLst>
          </p:cNvPr>
          <p:cNvSpPr/>
          <p:nvPr/>
        </p:nvSpPr>
        <p:spPr>
          <a:xfrm>
            <a:off x="1003300" y="7957961"/>
            <a:ext cx="571500" cy="330200"/>
          </a:xfrm>
          <a:prstGeom prst="rect">
            <a:avLst/>
          </a:prstGeom>
          <a:solidFill>
            <a:srgbClr val="55A5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7D94CC-5AC9-7973-6029-AC4BCE8624DF}"/>
              </a:ext>
            </a:extLst>
          </p:cNvPr>
          <p:cNvSpPr/>
          <p:nvPr/>
        </p:nvSpPr>
        <p:spPr>
          <a:xfrm>
            <a:off x="1003300" y="8546072"/>
            <a:ext cx="571500" cy="330200"/>
          </a:xfrm>
          <a:prstGeom prst="rect">
            <a:avLst/>
          </a:prstGeom>
          <a:solidFill>
            <a:srgbClr val="8C9A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5032D3-B12B-81A1-D44B-77E05659E3E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7999" cy="1052993"/>
          </a:xfrm>
          <a:prstGeom prst="rect">
            <a:avLst/>
          </a:prstGeom>
          <a:solidFill>
            <a:srgbClr val="18434D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Siam weed</a:t>
            </a:r>
            <a:b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NZ" sz="1600" b="1" i="1" dirty="0" err="1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Chromoleana</a:t>
            </a:r>
            <a:r>
              <a:rPr lang="en-NZ" sz="1600" b="1" i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odorata</a:t>
            </a:r>
            <a:endParaRPr lang="en-NZ" b="1" dirty="0">
              <a:solidFill>
                <a:srgbClr val="E2C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F3C53D4-532F-B7A8-8085-4373C5DAF3FE}"/>
              </a:ext>
            </a:extLst>
          </p:cNvPr>
          <p:cNvSpPr txBox="1">
            <a:spLocks/>
          </p:cNvSpPr>
          <p:nvPr/>
        </p:nvSpPr>
        <p:spPr>
          <a:xfrm>
            <a:off x="-1" y="982839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B448C4-2CE6-032F-CB91-9915F358B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75" y="7184241"/>
            <a:ext cx="4909278" cy="25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hromolaena odorata (Siam weed); habit, with flowers. Communist Pacha, Venapacha- in Hyderabad, India. September 2009.">
            <a:extLst>
              <a:ext uri="{FF2B5EF4-FFF2-40B4-BE49-F238E27FC236}">
                <a16:creationId xmlns:a16="http://schemas.microsoft.com/office/drawing/2014/main" id="{436354A7-8D25-7D74-5085-12A35A7C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1" y="1590031"/>
            <a:ext cx="2143232" cy="14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romolaena odorata (Siam weed); flowering habit. Ghodbunder Road, nr State Highway 42, Maharashtra, India. Deember 2007.">
            <a:extLst>
              <a:ext uri="{FF2B5EF4-FFF2-40B4-BE49-F238E27FC236}">
                <a16:creationId xmlns:a16="http://schemas.microsoft.com/office/drawing/2014/main" id="{C6766A45-0298-CAA9-5165-B3976F8E3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073" y="1590031"/>
            <a:ext cx="2178829" cy="148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hromolaena odorata (Siam weed); habit, showing leaves.">
            <a:extLst>
              <a:ext uri="{FF2B5EF4-FFF2-40B4-BE49-F238E27FC236}">
                <a16:creationId xmlns:a16="http://schemas.microsoft.com/office/drawing/2014/main" id="{C615CFF7-8713-BAF5-7C56-1054C1D49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066" y="1590031"/>
            <a:ext cx="2070797" cy="147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hromolaena odorata (Siam weed); close view of seeds. nr. Kanhanghad, Keral India. May 2017.">
            <a:extLst>
              <a:ext uri="{FF2B5EF4-FFF2-40B4-BE49-F238E27FC236}">
                <a16:creationId xmlns:a16="http://schemas.microsoft.com/office/drawing/2014/main" id="{A28B7F46-8E53-5C78-28BE-0ED330EAC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1" y="3213028"/>
            <a:ext cx="2143232" cy="152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BE29AA-0E75-B652-F614-345986D115A6}"/>
              </a:ext>
            </a:extLst>
          </p:cNvPr>
          <p:cNvSpPr txBox="1">
            <a:spLocks/>
          </p:cNvSpPr>
          <p:nvPr/>
        </p:nvSpPr>
        <p:spPr>
          <a:xfrm>
            <a:off x="149859" y="4848363"/>
            <a:ext cx="6597004" cy="2836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endParaRPr lang="en-NZ" sz="110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Chromolaena odorata (Siam weed); burning of a C. odorata thicket during the dry season.">
            <a:extLst>
              <a:ext uri="{FF2B5EF4-FFF2-40B4-BE49-F238E27FC236}">
                <a16:creationId xmlns:a16="http://schemas.microsoft.com/office/drawing/2014/main" id="{86DAE1D0-BCCD-E8C1-89F4-29E87961B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" y="4900935"/>
            <a:ext cx="2146251" cy="143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54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67E2EBD-18B2-6E86-7CF1-1C6725900607}"/>
              </a:ext>
            </a:extLst>
          </p:cNvPr>
          <p:cNvSpPr/>
          <p:nvPr/>
        </p:nvSpPr>
        <p:spPr>
          <a:xfrm>
            <a:off x="94706" y="2303963"/>
            <a:ext cx="1596980" cy="1955881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Depending on the length and the intensity of the dry season, represents a serious fire hazard to natural vegetation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EC4E14F-3B6E-18F3-3F58-3CF0FF341EB7}"/>
              </a:ext>
            </a:extLst>
          </p:cNvPr>
          <p:cNvSpPr txBox="1">
            <a:spLocks/>
          </p:cNvSpPr>
          <p:nvPr/>
        </p:nvSpPr>
        <p:spPr>
          <a:xfrm>
            <a:off x="-1" y="5881194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NOTES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3E9C069-D165-2BB0-E11F-44A71573A9DF}"/>
              </a:ext>
            </a:extLst>
          </p:cNvPr>
          <p:cNvSpPr txBox="1">
            <a:spLocks/>
          </p:cNvSpPr>
          <p:nvPr/>
        </p:nvSpPr>
        <p:spPr>
          <a:xfrm>
            <a:off x="-1704" y="4439097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6A913F0-FC65-34F3-A0E3-FD5D1E165333}"/>
              </a:ext>
            </a:extLst>
          </p:cNvPr>
          <p:cNvSpPr txBox="1">
            <a:spLocks/>
          </p:cNvSpPr>
          <p:nvPr/>
        </p:nvSpPr>
        <p:spPr>
          <a:xfrm>
            <a:off x="-3826" y="7154507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SOURCES </a:t>
            </a:r>
            <a:r>
              <a:rPr lang="en-NZ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(click links for more)</a:t>
            </a:r>
            <a:endParaRPr lang="en-NZ" sz="2000" dirty="0">
              <a:solidFill>
                <a:srgbClr val="C4E0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915D2D-A752-8370-B1C4-E4F97AFE35B8}"/>
              </a:ext>
            </a:extLst>
          </p:cNvPr>
          <p:cNvGrpSpPr/>
          <p:nvPr/>
        </p:nvGrpSpPr>
        <p:grpSpPr>
          <a:xfrm>
            <a:off x="3563618" y="1666153"/>
            <a:ext cx="1390496" cy="510803"/>
            <a:chOff x="3528718" y="2217447"/>
            <a:chExt cx="1390496" cy="5108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763411-12A9-2538-836A-C9425B23B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28718" y="2219535"/>
              <a:ext cx="618186" cy="508715"/>
            </a:xfrm>
            <a:prstGeom prst="rect">
              <a:avLst/>
            </a:prstGeom>
          </p:spPr>
        </p:pic>
        <p:sp>
          <p:nvSpPr>
            <p:cNvPr id="31" name="Text Placeholder 3">
              <a:extLst>
                <a:ext uri="{FF2B5EF4-FFF2-40B4-BE49-F238E27FC236}">
                  <a16:creationId xmlns:a16="http://schemas.microsoft.com/office/drawing/2014/main" id="{EAFA7B12-0573-1476-E953-5795436F10ED}"/>
                </a:ext>
              </a:extLst>
            </p:cNvPr>
            <p:cNvSpPr txBox="1">
              <a:spLocks/>
            </p:cNvSpPr>
            <p:nvPr/>
          </p:nvSpPr>
          <p:spPr>
            <a:xfrm>
              <a:off x="4097036" y="2217447"/>
              <a:ext cx="822178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Society &amp;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Culture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04C532-B7E1-D09D-1B6F-A09AFDE82027}"/>
              </a:ext>
            </a:extLst>
          </p:cNvPr>
          <p:cNvGrpSpPr/>
          <p:nvPr/>
        </p:nvGrpSpPr>
        <p:grpSpPr>
          <a:xfrm>
            <a:off x="5340248" y="1668395"/>
            <a:ext cx="1320634" cy="506318"/>
            <a:chOff x="5206898" y="2214176"/>
            <a:chExt cx="1320634" cy="506318"/>
          </a:xfrm>
        </p:grpSpPr>
        <p:sp>
          <p:nvSpPr>
            <p:cNvPr id="19" name="Text Placeholder 3">
              <a:extLst>
                <a:ext uri="{FF2B5EF4-FFF2-40B4-BE49-F238E27FC236}">
                  <a16:creationId xmlns:a16="http://schemas.microsoft.com/office/drawing/2014/main" id="{37F425DD-FDFF-2B71-A7F5-2DD0EF86DB36}"/>
                </a:ext>
              </a:extLst>
            </p:cNvPr>
            <p:cNvSpPr txBox="1">
              <a:spLocks/>
            </p:cNvSpPr>
            <p:nvPr/>
          </p:nvSpPr>
          <p:spPr>
            <a:xfrm>
              <a:off x="5659634" y="2214176"/>
              <a:ext cx="867898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Economy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9EA138-4623-A4D5-4EFD-39CE9666C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6898" y="2224657"/>
              <a:ext cx="540913" cy="49583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34F3DA3-E927-68DC-67D0-DC4778C2DC2C}"/>
              </a:ext>
            </a:extLst>
          </p:cNvPr>
          <p:cNvGrpSpPr/>
          <p:nvPr/>
        </p:nvGrpSpPr>
        <p:grpSpPr>
          <a:xfrm>
            <a:off x="1940628" y="1669067"/>
            <a:ext cx="1324991" cy="504974"/>
            <a:chOff x="1877128" y="2203958"/>
            <a:chExt cx="1324991" cy="504974"/>
          </a:xfrm>
        </p:grpSpPr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26CD016F-C1E6-11E2-1C7B-E8B63E2E63CD}"/>
                </a:ext>
              </a:extLst>
            </p:cNvPr>
            <p:cNvSpPr txBox="1">
              <a:spLocks/>
            </p:cNvSpPr>
            <p:nvPr/>
          </p:nvSpPr>
          <p:spPr>
            <a:xfrm>
              <a:off x="2372321" y="2203958"/>
              <a:ext cx="829798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80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Health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667915-06EE-BAE0-AC2F-FFCA31A05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7128" y="2219535"/>
              <a:ext cx="566670" cy="48939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7A5C03-3631-C878-992F-8B53C5619E2C}"/>
              </a:ext>
            </a:extLst>
          </p:cNvPr>
          <p:cNvGrpSpPr/>
          <p:nvPr/>
        </p:nvGrpSpPr>
        <p:grpSpPr>
          <a:xfrm>
            <a:off x="175987" y="1669554"/>
            <a:ext cx="1470840" cy="504000"/>
            <a:chOff x="264887" y="1669554"/>
            <a:chExt cx="1470840" cy="504000"/>
          </a:xfrm>
        </p:grpSpPr>
        <p:sp>
          <p:nvSpPr>
            <p:cNvPr id="35" name="Text Placeholder 3">
              <a:extLst>
                <a:ext uri="{FF2B5EF4-FFF2-40B4-BE49-F238E27FC236}">
                  <a16:creationId xmlns:a16="http://schemas.microsoft.com/office/drawing/2014/main" id="{FEAAA24C-C7A9-0928-2810-82978E0A647D}"/>
                </a:ext>
              </a:extLst>
            </p:cNvPr>
            <p:cNvSpPr txBox="1">
              <a:spLocks/>
            </p:cNvSpPr>
            <p:nvPr/>
          </p:nvSpPr>
          <p:spPr>
            <a:xfrm>
              <a:off x="630298" y="1669554"/>
              <a:ext cx="1105429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80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Environment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7DC6AB7-BF4D-4A0B-B4C3-4615E5934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151600" flipH="1">
              <a:off x="422663" y="1613088"/>
              <a:ext cx="210369" cy="525922"/>
            </a:xfrm>
            <a:prstGeom prst="ellipse">
              <a:avLst/>
            </a:prstGeom>
          </p:spPr>
        </p:pic>
      </p:grp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5403EBF5-0C23-9963-3CF5-81D39B2D93FD}"/>
              </a:ext>
            </a:extLst>
          </p:cNvPr>
          <p:cNvSpPr txBox="1">
            <a:spLocks/>
          </p:cNvSpPr>
          <p:nvPr/>
        </p:nvSpPr>
        <p:spPr>
          <a:xfrm>
            <a:off x="-17587" y="7709522"/>
            <a:ext cx="6844239" cy="1068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 to right, top to bottom) © </a:t>
            </a:r>
            <a:r>
              <a:rPr lang="pl-PL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J.M. Garg/via 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CABI and W</a:t>
            </a:r>
            <a:r>
              <a:rPr lang="pl-PL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ikipedia - CC BY 3.0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© Dinesh 		</a:t>
            </a:r>
            <a:r>
              <a:rPr lang="en-NZ" sz="1050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Valke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/via CABI and </a:t>
            </a:r>
            <a:r>
              <a:rPr lang="en-NZ" sz="1050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flickr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CC BY-SA 2.0, Public Domain - Released by </a:t>
            </a:r>
            <a:r>
              <a:rPr lang="en-NZ" sz="1050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Ashasathees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/via 		CABI and 	Wikipedia - CC 0, © Vijayan </a:t>
            </a:r>
            <a:r>
              <a:rPr lang="en-NZ" sz="1050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Rajapuram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NZ" sz="1050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Vijayanrajapuram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)/via CABI and 		Wikipedia - CC BY-SA 4.0, © Laurent Gautier</a:t>
            </a:r>
            <a:endParaRPr lang="en-NZ" sz="1050" dirty="0">
              <a:solidFill>
                <a:srgbClr val="2C4F4B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>
              <a:lnSpc>
                <a:spcPct val="100000"/>
              </a:lnSpc>
              <a:spcBef>
                <a:spcPts val="18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and map	</a:t>
            </a:r>
            <a:r>
              <a:rPr lang="en-NZ" sz="1050" i="1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Chromoleana</a:t>
            </a:r>
            <a:r>
              <a:rPr lang="en-NZ" sz="1050" i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odorata (Siam weed) – CABI 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https://www.cabi.org/isc/datasheet/23248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Wikipedia 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https://en.wikipedia.org/wiki/Chromolaena_odorata</a:t>
            </a:r>
            <a:endParaRPr lang="en-NZ" sz="1050" dirty="0">
              <a:solidFill>
                <a:srgbClr val="2C4F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138403F-E76C-611F-B37B-2EF5F8197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7999" cy="1052993"/>
          </a:xfrm>
          <a:solidFill>
            <a:srgbClr val="18434D"/>
          </a:solidFill>
          <a:ln>
            <a:noFill/>
          </a:ln>
        </p:spPr>
        <p:txBody>
          <a:bodyPr anchor="ctr"/>
          <a:lstStyle/>
          <a:p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Siam weed</a:t>
            </a:r>
            <a:b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NZ" sz="1600" b="1" i="1" dirty="0" err="1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Chromoleana</a:t>
            </a:r>
            <a:r>
              <a:rPr lang="en-NZ" sz="1600" b="1" i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odorata</a:t>
            </a:r>
            <a:endParaRPr lang="en-NZ" b="1" dirty="0">
              <a:solidFill>
                <a:srgbClr val="E2C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F62B84C-CD2C-3B83-1382-C57362EC07D8}"/>
              </a:ext>
            </a:extLst>
          </p:cNvPr>
          <p:cNvSpPr txBox="1">
            <a:spLocks/>
          </p:cNvSpPr>
          <p:nvPr/>
        </p:nvSpPr>
        <p:spPr>
          <a:xfrm>
            <a:off x="-1" y="982839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025BF6-D611-11F2-5B66-463838E48CF9}"/>
              </a:ext>
            </a:extLst>
          </p:cNvPr>
          <p:cNvSpPr/>
          <p:nvPr/>
        </p:nvSpPr>
        <p:spPr>
          <a:xfrm>
            <a:off x="1777435" y="2303963"/>
            <a:ext cx="1596980" cy="1955881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transmit disease-causing fungi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D5C71A0-F71D-8A8B-1CD3-BE030FE21335}"/>
              </a:ext>
            </a:extLst>
          </p:cNvPr>
          <p:cNvSpPr/>
          <p:nvPr/>
        </p:nvSpPr>
        <p:spPr>
          <a:xfrm>
            <a:off x="3460164" y="2303963"/>
            <a:ext cx="1596980" cy="1955881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Uncontrolled fires can destroy plantations and villages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E81F383-1BCE-8766-6E0F-183AF4B37553}"/>
              </a:ext>
            </a:extLst>
          </p:cNvPr>
          <p:cNvSpPr/>
          <p:nvPr/>
        </p:nvSpPr>
        <p:spPr>
          <a:xfrm>
            <a:off x="5142894" y="2303963"/>
            <a:ext cx="1596980" cy="1955881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Smothers low-growing crops like coffee and cocoa. Replaces pasture species. Poisonous to cattle. Acts as a host for insect pests. In regions where there are dry seasons can be a fire hazard</a:t>
            </a:r>
            <a:endParaRPr lang="en-NZ" sz="1050" i="1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Placeholder 26">
            <a:extLst>
              <a:ext uri="{FF2B5EF4-FFF2-40B4-BE49-F238E27FC236}">
                <a16:creationId xmlns:a16="http://schemas.microsoft.com/office/drawing/2014/main" id="{D1DA9809-F721-716A-24F6-CBB97E682DAB}"/>
              </a:ext>
            </a:extLst>
          </p:cNvPr>
          <p:cNvSpPr txBox="1">
            <a:spLocks/>
          </p:cNvSpPr>
          <p:nvPr/>
        </p:nvSpPr>
        <p:spPr>
          <a:xfrm>
            <a:off x="-17587" y="6358290"/>
            <a:ext cx="6885522" cy="713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200"/>
              </a:spcBef>
            </a:pPr>
            <a:endParaRPr lang="en-NZ" sz="1050" dirty="0">
              <a:solidFill>
                <a:srgbClr val="2C4F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Placeholder 26">
            <a:extLst>
              <a:ext uri="{FF2B5EF4-FFF2-40B4-BE49-F238E27FC236}">
                <a16:creationId xmlns:a16="http://schemas.microsoft.com/office/drawing/2014/main" id="{A522EBC0-B324-E4D3-52AA-5B8637F15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7587" y="4962820"/>
            <a:ext cx="6885522" cy="1052993"/>
          </a:xfrm>
        </p:spPr>
        <p:txBody>
          <a:bodyPr numCol="1">
            <a:noAutofit/>
          </a:bodyPr>
          <a:lstStyle/>
          <a:p>
            <a:pPr marL="216000">
              <a:lnSpc>
                <a:spcPct val="100000"/>
              </a:lnSpc>
              <a:spcBef>
                <a:spcPts val="6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 range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noted as native to tropical Central and South America from Mexico and the 			Caribbean to Brazil, the exact limits of the native range are uncertain  </a:t>
            </a:r>
          </a:p>
          <a:p>
            <a:pPr marL="216000">
              <a:lnSpc>
                <a:spcPct val="100000"/>
              </a:lnSpc>
              <a:spcBef>
                <a:spcPts val="6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Introduced range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of southern Africa, eastern Asia, northern Australia and Cuba	</a:t>
            </a:r>
          </a:p>
          <a:p>
            <a:pPr marL="216000">
              <a:lnSpc>
                <a:spcPct val="100000"/>
              </a:lnSpc>
              <a:spcBef>
                <a:spcPts val="600"/>
              </a:spcBef>
              <a:tabLst>
                <a:tab pos="864000" algn="l"/>
              </a:tabLst>
            </a:pPr>
            <a:endParaRPr lang="en-NZ" sz="1050" dirty="0">
              <a:solidFill>
                <a:srgbClr val="2C4F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36" descr="Logo&#10;&#10;Description automatically generated">
            <a:extLst>
              <a:ext uri="{FF2B5EF4-FFF2-40B4-BE49-F238E27FC236}">
                <a16:creationId xmlns:a16="http://schemas.microsoft.com/office/drawing/2014/main" id="{594D4F65-7439-80AE-76C6-81792D55B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6" y="9083924"/>
            <a:ext cx="1744045" cy="717550"/>
          </a:xfrm>
          <a:prstGeom prst="rect">
            <a:avLst/>
          </a:prstGeom>
        </p:spPr>
      </p:pic>
      <p:pic>
        <p:nvPicPr>
          <p:cNvPr id="4" name="Picture 8" descr="Image result for gef logo">
            <a:extLst>
              <a:ext uri="{FF2B5EF4-FFF2-40B4-BE49-F238E27FC236}">
                <a16:creationId xmlns:a16="http://schemas.microsoft.com/office/drawing/2014/main" id="{7B3D2CED-48C3-A0AA-7DCB-56E98BED4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870" y="9145395"/>
            <a:ext cx="532059" cy="62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B65909E-21FF-A3D3-DD10-1033ED0078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97" y="9122024"/>
            <a:ext cx="681339" cy="67554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1F4E79D0-205D-B0EB-878F-96F0FAE0FC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76" y="8987284"/>
            <a:ext cx="898276" cy="898276"/>
          </a:xfrm>
          <a:prstGeom prst="rect">
            <a:avLst/>
          </a:prstGeom>
        </p:spPr>
      </p:pic>
      <p:pic>
        <p:nvPicPr>
          <p:cNvPr id="8" name="Picture 14" descr="UNEP - UN Environment Programme">
            <a:extLst>
              <a:ext uri="{FF2B5EF4-FFF2-40B4-BE49-F238E27FC236}">
                <a16:creationId xmlns:a16="http://schemas.microsoft.com/office/drawing/2014/main" id="{16A61949-28CC-E399-6B3D-0A3460B0D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461" y="9092606"/>
            <a:ext cx="748551" cy="64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16D70F64-1B4A-EAE8-AF93-92DB044A900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11"/>
          <a:stretch/>
        </p:blipFill>
        <p:spPr>
          <a:xfrm>
            <a:off x="4584953" y="9237217"/>
            <a:ext cx="1115881" cy="41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69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d28d3b-2eb6-4c86-a122-9a28e2ca895d" xsi:nil="true"/>
    <lcf76f155ced4ddcb4097134ff3c332f xmlns="659f04ed-c2e1-4740-8d05-705e7d8c863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A15BE653C5C64A88B943E631BB533B" ma:contentTypeVersion="15" ma:contentTypeDescription="Create a new document." ma:contentTypeScope="" ma:versionID="445505d6c07d49e4f610b75f7f504039">
  <xsd:schema xmlns:xsd="http://www.w3.org/2001/XMLSchema" xmlns:xs="http://www.w3.org/2001/XMLSchema" xmlns:p="http://schemas.microsoft.com/office/2006/metadata/properties" xmlns:ns2="659f04ed-c2e1-4740-8d05-705e7d8c863e" xmlns:ns3="9bd28d3b-2eb6-4c86-a122-9a28e2ca895d" targetNamespace="http://schemas.microsoft.com/office/2006/metadata/properties" ma:root="true" ma:fieldsID="fdce5aa0a25181caeb6dacb69475d062" ns2:_="" ns3:_="">
    <xsd:import namespace="659f04ed-c2e1-4740-8d05-705e7d8c863e"/>
    <xsd:import namespace="9bd28d3b-2eb6-4c86-a122-9a28e2ca89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9f04ed-c2e1-4740-8d05-705e7d8c86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37fece0-7c67-4b6d-b059-36af53aee6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d28d3b-2eb6-4c86-a122-9a28e2ca895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62220e1-ce1d-4d49-94d0-6160d0f9ae98}" ma:internalName="TaxCatchAll" ma:showField="CatchAllData" ma:web="9bd28d3b-2eb6-4c86-a122-9a28e2ca89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EE7D3E-23E2-4F8C-A563-F5B5CE073448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659f04ed-c2e1-4740-8d05-705e7d8c863e"/>
    <ds:schemaRef ds:uri="http://purl.org/dc/elements/1.1/"/>
    <ds:schemaRef ds:uri="http://purl.org/dc/terms/"/>
    <ds:schemaRef ds:uri="http://www.w3.org/XML/1998/namespace"/>
    <ds:schemaRef ds:uri="9bd28d3b-2eb6-4c86-a122-9a28e2ca895d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8973E5C-EBB5-404A-8403-4CD0060871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9f04ed-c2e1-4740-8d05-705e7d8c863e"/>
    <ds:schemaRef ds:uri="9bd28d3b-2eb6-4c86-a122-9a28e2ca89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D061B04-E000-48AF-8E43-C756013BC2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1979</TotalTime>
  <Words>422</Words>
  <Application>Microsoft Office PowerPoint</Application>
  <PresentationFormat>A4 Paper (210x297 mm)</PresentationFormat>
  <Paragraphs>38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Arial Narrow</vt:lpstr>
      <vt:lpstr>Calibri</vt:lpstr>
      <vt:lpstr>Calibri Light</vt:lpstr>
      <vt:lpstr>Office Theme</vt:lpstr>
      <vt:lpstr>PowerPoint Presentation</vt:lpstr>
      <vt:lpstr>  Siam weed   Chromoleana odorata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Mongoose Herpestes auropunctatus, H. fuscus and other species*</dc:title>
  <dc:creator>Monica Gruber</dc:creator>
  <cp:lastModifiedBy>Monica Gruber</cp:lastModifiedBy>
  <cp:revision>7</cp:revision>
  <dcterms:created xsi:type="dcterms:W3CDTF">2022-07-10T23:01:02Z</dcterms:created>
  <dcterms:modified xsi:type="dcterms:W3CDTF">2022-09-14T22:15:08Z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0x0101008BA15BE653C5C64A88B943E631BB533B</vt:lpwstr>
  </property>
  <property fmtid="{D5CDD505-2E9C-101B-9397-08002B2CF9AE}" pid="3" name="MediaServiceImageTags">
    <vt:lpwstr/>
  </property>
</Properties>
</file>