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9" r:id="rId5"/>
    <p:sldId id="257"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434D"/>
    <a:srgbClr val="31869A"/>
    <a:srgbClr val="DEAF61"/>
    <a:srgbClr val="8C9A97"/>
    <a:srgbClr val="55A58C"/>
    <a:srgbClr val="D86E95"/>
    <a:srgbClr val="E2C06A"/>
    <a:srgbClr val="2C4F4B"/>
    <a:srgbClr val="EAF3F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60"/>
  </p:normalViewPr>
  <p:slideViewPr>
    <p:cSldViewPr snapToGrid="0">
      <p:cViewPr varScale="1">
        <p:scale>
          <a:sx n="60" d="100"/>
          <a:sy n="60" d="100"/>
        </p:scale>
        <p:origin x="2347"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ruber" userId="957e30bb-d67c-4b9f-bae8-f3b777891a97" providerId="ADAL" clId="{73ECB9A3-CAC3-4D3D-893B-7424FE137086}"/>
    <pc:docChg chg="undo custSel modSld">
      <pc:chgData name="Monica Gruber" userId="957e30bb-d67c-4b9f-bae8-f3b777891a97" providerId="ADAL" clId="{73ECB9A3-CAC3-4D3D-893B-7424FE137086}" dt="2022-09-09T03:07:11.381" v="93" actId="20577"/>
      <pc:docMkLst>
        <pc:docMk/>
      </pc:docMkLst>
      <pc:sldChg chg="modSp mod">
        <pc:chgData name="Monica Gruber" userId="957e30bb-d67c-4b9f-bae8-f3b777891a97" providerId="ADAL" clId="{73ECB9A3-CAC3-4D3D-893B-7424FE137086}" dt="2022-09-09T03:07:11.381" v="93" actId="20577"/>
        <pc:sldMkLst>
          <pc:docMk/>
          <pc:sldMk cId="40085923" sldId="257"/>
        </pc:sldMkLst>
        <pc:spChg chg="mod">
          <ac:chgData name="Monica Gruber" userId="957e30bb-d67c-4b9f-bae8-f3b777891a97" providerId="ADAL" clId="{73ECB9A3-CAC3-4D3D-893B-7424FE137086}" dt="2022-09-09T03:05:32.548" v="55" actId="20577"/>
          <ac:spMkLst>
            <pc:docMk/>
            <pc:sldMk cId="40085923" sldId="257"/>
            <ac:spMk id="25" creationId="{467E2EBD-18B2-6E86-7CF1-1C6725900607}"/>
          </ac:spMkLst>
        </pc:spChg>
        <pc:spChg chg="mod">
          <ac:chgData name="Monica Gruber" userId="957e30bb-d67c-4b9f-bae8-f3b777891a97" providerId="ADAL" clId="{73ECB9A3-CAC3-4D3D-893B-7424FE137086}" dt="2022-09-09T03:07:11.381" v="93" actId="20577"/>
          <ac:spMkLst>
            <pc:docMk/>
            <pc:sldMk cId="40085923" sldId="257"/>
            <ac:spMk id="44" creationId="{A522EBC0-B324-E4D3-52AA-5B8637F15644}"/>
          </ac:spMkLst>
        </pc:spChg>
      </pc:sldChg>
      <pc:sldChg chg="modSp mod">
        <pc:chgData name="Monica Gruber" userId="957e30bb-d67c-4b9f-bae8-f3b777891a97" providerId="ADAL" clId="{73ECB9A3-CAC3-4D3D-893B-7424FE137086}" dt="2022-09-09T03:05:18.653" v="53" actId="20577"/>
        <pc:sldMkLst>
          <pc:docMk/>
          <pc:sldMk cId="2336388181" sldId="259"/>
        </pc:sldMkLst>
        <pc:spChg chg="mod">
          <ac:chgData name="Monica Gruber" userId="957e30bb-d67c-4b9f-bae8-f3b777891a97" providerId="ADAL" clId="{73ECB9A3-CAC3-4D3D-893B-7424FE137086}" dt="2022-09-09T03:05:18.653" v="53" actId="20577"/>
          <ac:spMkLst>
            <pc:docMk/>
            <pc:sldMk cId="2336388181" sldId="259"/>
            <ac:spMk id="18" creationId="{1383C5B9-7FC4-233C-A8D6-3827C5BE361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29962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85724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57951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0388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22833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2005EC-A9F8-4530-8A8E-15F90C134277}" type="datetimeFigureOut">
              <a:rPr lang="en-NZ" smtClean="0"/>
              <a:t>9/09/2022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44878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2005EC-A9F8-4530-8A8E-15F90C134277}" type="datetimeFigureOut">
              <a:rPr lang="en-NZ" smtClean="0"/>
              <a:t>9/09/2022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93426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2005EC-A9F8-4530-8A8E-15F90C134277}" type="datetimeFigureOut">
              <a:rPr lang="en-NZ" smtClean="0"/>
              <a:t>9/09/2022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8216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005EC-A9F8-4530-8A8E-15F90C134277}" type="datetimeFigureOut">
              <a:rPr lang="en-NZ" smtClean="0"/>
              <a:t>9/09/2022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73715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9/09/2022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88266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9/09/2022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83380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F2005EC-A9F8-4530-8A8E-15F90C134277}" type="datetimeFigureOut">
              <a:rPr lang="en-NZ" smtClean="0"/>
              <a:t>9/09/2022</a:t>
            </a:fld>
            <a:endParaRPr lang="en-NZ"/>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6394A1E-1522-4639-A8CB-7E2090099CAC}" type="slidenum">
              <a:rPr lang="en-NZ" smtClean="0"/>
              <a:t>‹#›</a:t>
            </a:fld>
            <a:endParaRPr lang="en-NZ"/>
          </a:p>
        </p:txBody>
      </p:sp>
    </p:spTree>
    <p:extLst>
      <p:ext uri="{BB962C8B-B14F-4D97-AF65-F5344CB8AC3E}">
        <p14:creationId xmlns:p14="http://schemas.microsoft.com/office/powerpoint/2010/main" val="4122417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hyperlink" Target="https://en.wikipedia.org/wiki/Eurasian_tree_sparrow" TargetMode="External"/><Relationship Id="rId3" Type="http://schemas.openxmlformats.org/officeDocument/2006/relationships/image" Target="../media/image9.emf"/><Relationship Id="rId7" Type="http://schemas.openxmlformats.org/officeDocument/2006/relationships/image" Target="../media/image13.jpeg"/><Relationship Id="rId12" Type="http://schemas.openxmlformats.org/officeDocument/2006/relationships/hyperlink" Target="https://www.allaboutbirds.org/guide/House_Sparrow/id" TargetMode="External"/><Relationship Id="rId2" Type="http://schemas.openxmlformats.org/officeDocument/2006/relationships/image" Target="../media/image8.jpeg"/><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hyperlink" Target="https://www.allaboutbirds.org/guide/Eurasian_Tree_Sparrow/id" TargetMode="External"/><Relationship Id="rId5" Type="http://schemas.openxmlformats.org/officeDocument/2006/relationships/image" Target="../media/image11.emf"/><Relationship Id="rId15" Type="http://schemas.openxmlformats.org/officeDocument/2006/relationships/image" Target="../media/image17.tif"/><Relationship Id="rId10" Type="http://schemas.openxmlformats.org/officeDocument/2006/relationships/image" Target="../media/image16.png"/><Relationship Id="rId4" Type="http://schemas.openxmlformats.org/officeDocument/2006/relationships/image" Target="../media/image10.emf"/><Relationship Id="rId9" Type="http://schemas.openxmlformats.org/officeDocument/2006/relationships/image" Target="../media/image15.png"/><Relationship Id="rId14" Type="http://schemas.openxmlformats.org/officeDocument/2006/relationships/hyperlink" Target="https://en.wikipedia.org/wiki/House_sparro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EBD1E-DF4D-0BBD-4F8A-8F51C277E561}"/>
              </a:ext>
            </a:extLst>
          </p:cNvPr>
          <p:cNvSpPr/>
          <p:nvPr/>
        </p:nvSpPr>
        <p:spPr>
          <a:xfrm>
            <a:off x="-4963" y="1396384"/>
            <a:ext cx="6857999" cy="774286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F1C351D-62E5-204F-D299-9C93A227EEDE}"/>
              </a:ext>
            </a:extLst>
          </p:cNvPr>
          <p:cNvSpPr>
            <a:spLocks noGrp="1"/>
          </p:cNvSpPr>
          <p:nvPr>
            <p:ph type="title"/>
          </p:nvPr>
        </p:nvSpPr>
        <p:spPr>
          <a:xfrm>
            <a:off x="-2" y="4123"/>
            <a:ext cx="6857999" cy="1052993"/>
          </a:xfrm>
          <a:solidFill>
            <a:srgbClr val="18434D"/>
          </a:solidFill>
          <a:ln>
            <a:noFill/>
          </a:ln>
        </p:spPr>
        <p:txBody>
          <a:bodyPr anchor="ctr">
            <a:normAutofit fontScale="90000"/>
          </a:bodyPr>
          <a:lstStyle/>
          <a:p>
            <a:pPr>
              <a:lnSpc>
                <a:spcPct val="100000"/>
              </a:lnSpc>
            </a:pPr>
            <a:r>
              <a:rPr lang="en-NZ" sz="2800" b="1" dirty="0">
                <a:solidFill>
                  <a:srgbClr val="E8F3F7"/>
                </a:solidFill>
                <a:latin typeface="Arial" panose="020B0604020202020204" pitchFamily="34" charset="0"/>
                <a:cs typeface="Arial" panose="020B0604020202020204" pitchFamily="34" charset="0"/>
              </a:rPr>
              <a:t> Eurasian tree sparrow and House sparrow</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800" b="1" i="1" dirty="0">
                <a:solidFill>
                  <a:srgbClr val="E2C06A"/>
                </a:solidFill>
                <a:latin typeface="Arial" panose="020B0604020202020204" pitchFamily="34" charset="0"/>
                <a:cs typeface="Arial" panose="020B0604020202020204" pitchFamily="34" charset="0"/>
              </a:rPr>
              <a:t>Passer </a:t>
            </a:r>
            <a:r>
              <a:rPr lang="en-NZ" sz="1800" b="1" i="1" dirty="0" err="1">
                <a:solidFill>
                  <a:srgbClr val="E2C06A"/>
                </a:solidFill>
                <a:latin typeface="Arial" panose="020B0604020202020204" pitchFamily="34" charset="0"/>
                <a:cs typeface="Arial" panose="020B0604020202020204" pitchFamily="34" charset="0"/>
              </a:rPr>
              <a:t>montanus</a:t>
            </a:r>
            <a:r>
              <a:rPr lang="en-NZ" sz="1800" b="1" i="1" dirty="0">
                <a:solidFill>
                  <a:srgbClr val="E2C06A"/>
                </a:solidFill>
                <a:latin typeface="Arial" panose="020B0604020202020204" pitchFamily="34" charset="0"/>
                <a:cs typeface="Arial" panose="020B0604020202020204" pitchFamily="34" charset="0"/>
              </a:rPr>
              <a:t> </a:t>
            </a:r>
            <a:r>
              <a:rPr lang="en-NZ" sz="1800" b="1" dirty="0">
                <a:solidFill>
                  <a:srgbClr val="E2C06A"/>
                </a:solidFill>
                <a:latin typeface="Arial" panose="020B0604020202020204" pitchFamily="34" charset="0"/>
                <a:cs typeface="Arial" panose="020B0604020202020204" pitchFamily="34" charset="0"/>
              </a:rPr>
              <a:t>and</a:t>
            </a:r>
            <a:r>
              <a:rPr lang="en-NZ" sz="1800" b="1" i="1" dirty="0">
                <a:solidFill>
                  <a:srgbClr val="E2C06A"/>
                </a:solidFill>
                <a:latin typeface="Arial" panose="020B0604020202020204" pitchFamily="34" charset="0"/>
                <a:cs typeface="Arial" panose="020B0604020202020204" pitchFamily="34" charset="0"/>
              </a:rPr>
              <a:t> Passer </a:t>
            </a:r>
            <a:r>
              <a:rPr lang="en-NZ" sz="1800" b="1" i="1" dirty="0" err="1">
                <a:solidFill>
                  <a:srgbClr val="E2C06A"/>
                </a:solidFill>
                <a:latin typeface="Arial" panose="020B0604020202020204" pitchFamily="34" charset="0"/>
                <a:cs typeface="Arial" panose="020B0604020202020204" pitchFamily="34" charset="0"/>
              </a:rPr>
              <a:t>domesticus</a:t>
            </a:r>
            <a:r>
              <a:rPr lang="en-NZ" sz="1800" b="1" dirty="0">
                <a:solidFill>
                  <a:srgbClr val="E2C06A"/>
                </a:solidFill>
                <a:latin typeface="Arial" panose="020B0604020202020204" pitchFamily="34" charset="0"/>
                <a:cs typeface="Arial" panose="020B0604020202020204" pitchFamily="34" charset="0"/>
              </a:rPr>
              <a:t>*</a:t>
            </a:r>
            <a:endParaRPr lang="en-NZ" b="1" dirty="0">
              <a:solidFill>
                <a:srgbClr val="E2C06A"/>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DB12B0C-6C09-B5F5-6D04-6D2004D8F094}"/>
              </a:ext>
            </a:extLst>
          </p:cNvPr>
          <p:cNvSpPr>
            <a:spLocks noGrp="1"/>
          </p:cNvSpPr>
          <p:nvPr>
            <p:ph type="body" sz="half" idx="2"/>
          </p:nvPr>
        </p:nvSpPr>
        <p:spPr>
          <a:xfrm>
            <a:off x="-2" y="8897950"/>
            <a:ext cx="6858000" cy="457193"/>
          </a:xfrm>
          <a:solidFill>
            <a:srgbClr val="31869A"/>
          </a:solidFill>
          <a:ln>
            <a:noFill/>
          </a:ln>
        </p:spPr>
        <p:txBody>
          <a:bodyPr>
            <a:normAutofit/>
          </a:bodyPr>
          <a:lstStyle/>
          <a:p>
            <a:pPr>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            PATHWAYS     </a:t>
            </a:r>
            <a:r>
              <a:rPr lang="en-NZ" b="1" dirty="0">
                <a:solidFill>
                  <a:srgbClr val="E2C06A"/>
                </a:solidFill>
                <a:latin typeface="Arial" panose="020B0604020202020204" pitchFamily="34" charset="0"/>
                <a:cs typeface="Arial" panose="020B0604020202020204" pitchFamily="34" charset="0"/>
                <a:sym typeface="Wingdings" panose="05000000000000000000" pitchFamily="2" charset="2"/>
              </a:rPr>
              <a:t> </a:t>
            </a:r>
            <a:r>
              <a:rPr lang="en-NZ" b="1" dirty="0">
                <a:solidFill>
                  <a:srgbClr val="E2C06A"/>
                </a:solidFill>
                <a:latin typeface="Arial" panose="020B0604020202020204" pitchFamily="34" charset="0"/>
                <a:cs typeface="Arial" panose="020B0604020202020204" pitchFamily="34" charset="0"/>
              </a:rPr>
              <a:t>ships 		</a:t>
            </a:r>
            <a:r>
              <a:rPr lang="en-NZ" b="1" dirty="0">
                <a:solidFill>
                  <a:srgbClr val="E2C06A"/>
                </a:solidFill>
                <a:latin typeface="Arial" panose="020B0604020202020204" pitchFamily="34" charset="0"/>
                <a:cs typeface="Arial" panose="020B0604020202020204" pitchFamily="34" charset="0"/>
                <a:sym typeface="Wingdings" panose="05000000000000000000" pitchFamily="2" charset="2"/>
              </a:rPr>
              <a:t> intentional introductions</a:t>
            </a:r>
            <a:endParaRPr lang="en-NZ" b="1" dirty="0">
              <a:solidFill>
                <a:srgbClr val="E2C06A"/>
              </a:solidFill>
              <a:latin typeface="Arial" panose="020B0604020202020204" pitchFamily="34" charset="0"/>
              <a:cs typeface="Arial" panose="020B0604020202020204" pitchFamily="34" charset="0"/>
            </a:endParaRPr>
          </a:p>
        </p:txBody>
      </p:sp>
      <p:sp>
        <p:nvSpPr>
          <p:cNvPr id="19" name="Text Placeholder 3">
            <a:extLst>
              <a:ext uri="{FF2B5EF4-FFF2-40B4-BE49-F238E27FC236}">
                <a16:creationId xmlns:a16="http://schemas.microsoft.com/office/drawing/2014/main" id="{CF3C53D4-532F-B7A8-8085-4373C5DAF3FE}"/>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KEY FEATURES</a:t>
            </a:r>
          </a:p>
        </p:txBody>
      </p:sp>
      <p:pic>
        <p:nvPicPr>
          <p:cNvPr id="7" name="Picture 6">
            <a:extLst>
              <a:ext uri="{FF2B5EF4-FFF2-40B4-BE49-F238E27FC236}">
                <a16:creationId xmlns:a16="http://schemas.microsoft.com/office/drawing/2014/main" id="{04C884B9-2B98-0ADD-B8D3-C977E4188FAA}"/>
              </a:ext>
            </a:extLst>
          </p:cNvPr>
          <p:cNvPicPr>
            <a:picLocks noChangeAspect="1"/>
          </p:cNvPicPr>
          <p:nvPr/>
        </p:nvPicPr>
        <p:blipFill rotWithShape="1">
          <a:blip r:embed="rId2"/>
          <a:srcRect l="3114" t="2760" r="9587" b="635"/>
          <a:stretch/>
        </p:blipFill>
        <p:spPr>
          <a:xfrm>
            <a:off x="149860" y="8810257"/>
            <a:ext cx="613409" cy="632577"/>
          </a:xfrm>
          <a:prstGeom prst="flowChartConnector">
            <a:avLst/>
          </a:prstGeom>
        </p:spPr>
      </p:pic>
      <p:pic>
        <p:nvPicPr>
          <p:cNvPr id="5" name="Picture 2" descr="Eurasian Tree Sparrow - Ivan Sjögren">
            <a:extLst>
              <a:ext uri="{FF2B5EF4-FFF2-40B4-BE49-F238E27FC236}">
                <a16:creationId xmlns:a16="http://schemas.microsoft.com/office/drawing/2014/main" id="{B5E60E7B-8C68-3808-643E-497A092E4C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341" y="1901165"/>
            <a:ext cx="1923417" cy="1441494"/>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1383C5B9-7FC4-233C-A8D6-3827C5BE3612}"/>
              </a:ext>
            </a:extLst>
          </p:cNvPr>
          <p:cNvSpPr txBox="1">
            <a:spLocks/>
          </p:cNvSpPr>
          <p:nvPr/>
        </p:nvSpPr>
        <p:spPr>
          <a:xfrm>
            <a:off x="327341" y="5425089"/>
            <a:ext cx="6352113" cy="33824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pPr>
            <a:r>
              <a:rPr lang="en-NZ" sz="1100" dirty="0">
                <a:solidFill>
                  <a:srgbClr val="18434D"/>
                </a:solidFill>
                <a:latin typeface="Arial" panose="020B0604020202020204" pitchFamily="34" charset="0"/>
                <a:cs typeface="Arial" panose="020B0604020202020204" pitchFamily="34" charset="0"/>
              </a:rPr>
              <a:t>Eurasian tree sparrow measure 12-14 cm with an average mass of 24 g. House sparrows are on average slightly larger, with a length of 14-18 cm and mass of 24-40 g</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Both male and female Eurasian tree sparrows have facial markings (white cheek with black ear patch), which are paler in young birds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House sparrow males have face markings but females and young do not have face markings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House sparrows are found in cities, towns, villages, and farms (particularly around animals). They are not found in bush, forests, or grasslands </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Eurasian tree sparrows have similar habitat preferences to House sparrows. They also need nest cavities such as crevices in old buildings, fence posts, or holes in trees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Both species eat seeds, and House sparrows will also eat plants and insects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House and Eurasian tree sparrows both have a generally broad distribution except in the driest and coldest areas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Eurasian tree sparrow are made up of seven subspecies with only slight differences among them. At least 15 other subspecies have been proposed, but they are considered to be intermediates of the seven subspecies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House sparrow’s global spread has been attributed to its close association with people</a:t>
            </a:r>
          </a:p>
        </p:txBody>
      </p:sp>
      <p:sp>
        <p:nvSpPr>
          <p:cNvPr id="15" name="TextBox 14">
            <a:extLst>
              <a:ext uri="{FF2B5EF4-FFF2-40B4-BE49-F238E27FC236}">
                <a16:creationId xmlns:a16="http://schemas.microsoft.com/office/drawing/2014/main" id="{212BE778-B844-D549-A6EB-C9363E3E41B4}"/>
              </a:ext>
            </a:extLst>
          </p:cNvPr>
          <p:cNvSpPr txBox="1"/>
          <p:nvPr/>
        </p:nvSpPr>
        <p:spPr>
          <a:xfrm>
            <a:off x="92134" y="1564353"/>
            <a:ext cx="2841566" cy="349512"/>
          </a:xfrm>
          <a:prstGeom prst="rect">
            <a:avLst/>
          </a:prstGeom>
          <a:noFill/>
        </p:spPr>
        <p:txBody>
          <a:bodyPr wrap="square">
            <a:spAutoFit/>
          </a:bodyPr>
          <a:lstStyle/>
          <a:p>
            <a:r>
              <a:rPr lang="en-NZ" sz="1600" b="1" dirty="0">
                <a:solidFill>
                  <a:srgbClr val="18434D"/>
                </a:solidFill>
                <a:latin typeface="Arial" panose="020B0604020202020204" pitchFamily="34" charset="0"/>
                <a:cs typeface="Arial" panose="020B0604020202020204" pitchFamily="34" charset="0"/>
              </a:rPr>
              <a:t>Eurasian tree sparrow</a:t>
            </a:r>
            <a:endParaRPr lang="en-NZ" sz="1600" b="1" dirty="0">
              <a:solidFill>
                <a:srgbClr val="18434D"/>
              </a:solidFill>
            </a:endParaRPr>
          </a:p>
        </p:txBody>
      </p:sp>
      <p:sp>
        <p:nvSpPr>
          <p:cNvPr id="20" name="TextBox 19">
            <a:extLst>
              <a:ext uri="{FF2B5EF4-FFF2-40B4-BE49-F238E27FC236}">
                <a16:creationId xmlns:a16="http://schemas.microsoft.com/office/drawing/2014/main" id="{A67CBE4A-BA9E-F35E-9692-0B0612A83BC2}"/>
              </a:ext>
            </a:extLst>
          </p:cNvPr>
          <p:cNvSpPr txBox="1"/>
          <p:nvPr/>
        </p:nvSpPr>
        <p:spPr>
          <a:xfrm>
            <a:off x="66274" y="3346637"/>
            <a:ext cx="2260684" cy="338554"/>
          </a:xfrm>
          <a:prstGeom prst="rect">
            <a:avLst/>
          </a:prstGeom>
          <a:noFill/>
        </p:spPr>
        <p:txBody>
          <a:bodyPr wrap="square">
            <a:spAutoFit/>
          </a:bodyPr>
          <a:lstStyle/>
          <a:p>
            <a:r>
              <a:rPr lang="en-NZ" sz="1600" b="1" dirty="0">
                <a:solidFill>
                  <a:srgbClr val="18434D"/>
                </a:solidFill>
                <a:latin typeface="Arial" panose="020B0604020202020204" pitchFamily="34" charset="0"/>
                <a:cs typeface="Arial" panose="020B0604020202020204" pitchFamily="34" charset="0"/>
              </a:rPr>
              <a:t>House sparrow</a:t>
            </a:r>
            <a:endParaRPr lang="en-NZ" sz="1600" b="1" dirty="0">
              <a:solidFill>
                <a:srgbClr val="18434D"/>
              </a:solidFill>
            </a:endParaRPr>
          </a:p>
        </p:txBody>
      </p:sp>
      <p:sp>
        <p:nvSpPr>
          <p:cNvPr id="21" name="TextBox 20">
            <a:extLst>
              <a:ext uri="{FF2B5EF4-FFF2-40B4-BE49-F238E27FC236}">
                <a16:creationId xmlns:a16="http://schemas.microsoft.com/office/drawing/2014/main" id="{4ED4A2D9-1BEA-2122-8D7E-AB457D25B04E}"/>
              </a:ext>
            </a:extLst>
          </p:cNvPr>
          <p:cNvSpPr txBox="1"/>
          <p:nvPr/>
        </p:nvSpPr>
        <p:spPr>
          <a:xfrm>
            <a:off x="1797683" y="3395922"/>
            <a:ext cx="4959166" cy="276999"/>
          </a:xfrm>
          <a:prstGeom prst="rect">
            <a:avLst/>
          </a:prstGeom>
          <a:noFill/>
        </p:spPr>
        <p:txBody>
          <a:bodyPr wrap="square">
            <a:spAutoFit/>
          </a:bodyPr>
          <a:lstStyle/>
          <a:p>
            <a:r>
              <a:rPr lang="en-NZ" sz="1200" dirty="0">
                <a:solidFill>
                  <a:srgbClr val="18434D"/>
                </a:solidFill>
                <a:latin typeface="Arial" panose="020B0604020202020204" pitchFamily="34" charset="0"/>
                <a:cs typeface="Arial" panose="020B0604020202020204" pitchFamily="34" charset="0"/>
              </a:rPr>
              <a:t>Male			   	    Female	   		Juvenile (young)</a:t>
            </a:r>
            <a:endParaRPr lang="en-NZ" sz="1200" dirty="0"/>
          </a:p>
        </p:txBody>
      </p:sp>
      <p:pic>
        <p:nvPicPr>
          <p:cNvPr id="1028" name="Picture 4" descr="House Sparrow Breeding male is similar to Eurasian Tree Sparrow">
            <a:extLst>
              <a:ext uri="{FF2B5EF4-FFF2-40B4-BE49-F238E27FC236}">
                <a16:creationId xmlns:a16="http://schemas.microsoft.com/office/drawing/2014/main" id="{40A5C60E-1665-94DD-A67D-DE5A422B7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41" y="3700784"/>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5620ED3-F151-72D8-AF93-E45A8D858783}"/>
              </a:ext>
            </a:extLst>
          </p:cNvPr>
          <p:cNvPicPr>
            <a:picLocks noChangeAspect="1"/>
          </p:cNvPicPr>
          <p:nvPr/>
        </p:nvPicPr>
        <p:blipFill>
          <a:blip r:embed="rId5"/>
          <a:stretch>
            <a:fillRect/>
          </a:stretch>
        </p:blipFill>
        <p:spPr>
          <a:xfrm>
            <a:off x="4727278" y="1899601"/>
            <a:ext cx="1920000" cy="1440000"/>
          </a:xfrm>
          <a:prstGeom prst="rect">
            <a:avLst/>
          </a:prstGeom>
        </p:spPr>
      </p:pic>
      <p:pic>
        <p:nvPicPr>
          <p:cNvPr id="1030" name="Picture 6" descr="House Sparrow Female is similar to Eurasian Tree Sparrow">
            <a:extLst>
              <a:ext uri="{FF2B5EF4-FFF2-40B4-BE49-F238E27FC236}">
                <a16:creationId xmlns:a16="http://schemas.microsoft.com/office/drawing/2014/main" id="{DC6B1DD3-06EE-AD31-8B47-E3994BE8C8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566" y="3685191"/>
            <a:ext cx="191822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urasian Tree Sparrow Adult">
            <a:extLst>
              <a:ext uri="{FF2B5EF4-FFF2-40B4-BE49-F238E27FC236}">
                <a16:creationId xmlns:a16="http://schemas.microsoft.com/office/drawing/2014/main" id="{018E2B59-A9F9-3BAA-82B1-453625DCC6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6640" y="1901834"/>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use Sparrow Juvenile">
            <a:extLst>
              <a:ext uri="{FF2B5EF4-FFF2-40B4-BE49-F238E27FC236}">
                <a16:creationId xmlns:a16="http://schemas.microsoft.com/office/drawing/2014/main" id="{C16F4DBB-243F-A1B5-0FD1-3794BB416F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7278" y="3685191"/>
            <a:ext cx="192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38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67E2EBD-18B2-6E86-7CF1-1C6725900607}"/>
              </a:ext>
            </a:extLst>
          </p:cNvPr>
          <p:cNvSpPr/>
          <p:nvPr/>
        </p:nvSpPr>
        <p:spPr>
          <a:xfrm>
            <a:off x="94706" y="2303963"/>
            <a:ext cx="1596980" cy="1157516"/>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Compete with native birds, eat native insects, but could also be able to control introduced insects</a:t>
            </a:r>
          </a:p>
        </p:txBody>
      </p:sp>
      <p:pic>
        <p:nvPicPr>
          <p:cNvPr id="37" name="Content Placeholder 36" descr="Logo&#10;&#10;Description automatically generated">
            <a:extLst>
              <a:ext uri="{FF2B5EF4-FFF2-40B4-BE49-F238E27FC236}">
                <a16:creationId xmlns:a16="http://schemas.microsoft.com/office/drawing/2014/main" id="{68A39CA0-1EA4-F2CC-05E4-29F8FACF21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96" y="9083924"/>
            <a:ext cx="1744045" cy="717550"/>
          </a:xfrm>
        </p:spPr>
      </p:pic>
      <p:sp>
        <p:nvSpPr>
          <p:cNvPr id="16" name="Text Placeholder 3">
            <a:extLst>
              <a:ext uri="{FF2B5EF4-FFF2-40B4-BE49-F238E27FC236}">
                <a16:creationId xmlns:a16="http://schemas.microsoft.com/office/drawing/2014/main" id="{BEC4E14F-3B6E-18F3-3F58-3CF0FF341EB7}"/>
              </a:ext>
            </a:extLst>
          </p:cNvPr>
          <p:cNvSpPr txBox="1">
            <a:spLocks/>
          </p:cNvSpPr>
          <p:nvPr/>
        </p:nvSpPr>
        <p:spPr>
          <a:xfrm>
            <a:off x="-1" y="6511114"/>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ADDITIONAL NOTES</a:t>
            </a:r>
          </a:p>
        </p:txBody>
      </p:sp>
      <p:sp>
        <p:nvSpPr>
          <p:cNvPr id="17" name="Text Placeholder 3">
            <a:extLst>
              <a:ext uri="{FF2B5EF4-FFF2-40B4-BE49-F238E27FC236}">
                <a16:creationId xmlns:a16="http://schemas.microsoft.com/office/drawing/2014/main" id="{93E9C069-D165-2BB0-E11F-44A71573A9DF}"/>
              </a:ext>
            </a:extLst>
          </p:cNvPr>
          <p:cNvSpPr txBox="1">
            <a:spLocks/>
          </p:cNvSpPr>
          <p:nvPr/>
        </p:nvSpPr>
        <p:spPr>
          <a:xfrm>
            <a:off x="-1704" y="358819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DISTRIBUTION</a:t>
            </a:r>
          </a:p>
        </p:txBody>
      </p:sp>
      <p:sp>
        <p:nvSpPr>
          <p:cNvPr id="18" name="Text Placeholder 3">
            <a:extLst>
              <a:ext uri="{FF2B5EF4-FFF2-40B4-BE49-F238E27FC236}">
                <a16:creationId xmlns:a16="http://schemas.microsoft.com/office/drawing/2014/main" id="{A6A913F0-FC65-34F3-A0E3-FD5D1E165333}"/>
              </a:ext>
            </a:extLst>
          </p:cNvPr>
          <p:cNvSpPr txBox="1">
            <a:spLocks/>
          </p:cNvSpPr>
          <p:nvPr/>
        </p:nvSpPr>
        <p:spPr>
          <a:xfrm>
            <a:off x="-3826" y="748724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INFORMATION SOURCES </a:t>
            </a:r>
            <a:r>
              <a:rPr lang="en-NZ" dirty="0">
                <a:solidFill>
                  <a:srgbClr val="C4E0EB"/>
                </a:solidFill>
                <a:latin typeface="Arial" panose="020B0604020202020204" pitchFamily="34" charset="0"/>
                <a:cs typeface="Arial" panose="020B0604020202020204" pitchFamily="34" charset="0"/>
              </a:rPr>
              <a:t>(click links for more)</a:t>
            </a:r>
            <a:endParaRPr lang="en-NZ" sz="2000" dirty="0">
              <a:solidFill>
                <a:srgbClr val="C4E0EB"/>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2915D2D-A752-8370-B1C4-E4F97AFE35B8}"/>
              </a:ext>
            </a:extLst>
          </p:cNvPr>
          <p:cNvGrpSpPr/>
          <p:nvPr/>
        </p:nvGrpSpPr>
        <p:grpSpPr>
          <a:xfrm>
            <a:off x="3563618" y="1666153"/>
            <a:ext cx="1390496" cy="510803"/>
            <a:chOff x="3528718" y="2217447"/>
            <a:chExt cx="1390496" cy="510803"/>
          </a:xfrm>
        </p:grpSpPr>
        <p:pic>
          <p:nvPicPr>
            <p:cNvPr id="9" name="Picture 8">
              <a:extLst>
                <a:ext uri="{FF2B5EF4-FFF2-40B4-BE49-F238E27FC236}">
                  <a16:creationId xmlns:a16="http://schemas.microsoft.com/office/drawing/2014/main" id="{88763411-12A9-2538-836A-C9425B23B864}"/>
                </a:ext>
              </a:extLst>
            </p:cNvPr>
            <p:cNvPicPr>
              <a:picLocks noChangeAspect="1"/>
            </p:cNvPicPr>
            <p:nvPr/>
          </p:nvPicPr>
          <p:blipFill>
            <a:blip r:embed="rId3"/>
            <a:stretch>
              <a:fillRect/>
            </a:stretch>
          </p:blipFill>
          <p:spPr>
            <a:xfrm>
              <a:off x="3528718" y="2219535"/>
              <a:ext cx="618186" cy="508715"/>
            </a:xfrm>
            <a:prstGeom prst="rect">
              <a:avLst/>
            </a:prstGeom>
          </p:spPr>
        </p:pic>
        <p:sp>
          <p:nvSpPr>
            <p:cNvPr id="31" name="Text Placeholder 3">
              <a:extLst>
                <a:ext uri="{FF2B5EF4-FFF2-40B4-BE49-F238E27FC236}">
                  <a16:creationId xmlns:a16="http://schemas.microsoft.com/office/drawing/2014/main" id="{EAFA7B12-0573-1476-E953-5795436F10ED}"/>
                </a:ext>
              </a:extLst>
            </p:cNvPr>
            <p:cNvSpPr txBox="1">
              <a:spLocks/>
            </p:cNvSpPr>
            <p:nvPr/>
          </p:nvSpPr>
          <p:spPr>
            <a:xfrm>
              <a:off x="4097036" y="2217447"/>
              <a:ext cx="822178" cy="504000"/>
            </a:xfrm>
            <a:prstGeom prst="rect">
              <a:avLst/>
            </a:prstGeom>
            <a:solidFill>
              <a:schemeClr val="bg1"/>
            </a:solidFill>
            <a:ln>
              <a:noFill/>
            </a:ln>
          </p:spPr>
          <p:txBody>
            <a:bodyPr vert="horz" lIns="91440" tIns="45720" rIns="91440" bIns="45720" rtlCol="0" anchor="ct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Society &amp;</a:t>
              </a:r>
            </a:p>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Culture</a:t>
              </a:r>
            </a:p>
          </p:txBody>
        </p:sp>
      </p:grpSp>
      <p:grpSp>
        <p:nvGrpSpPr>
          <p:cNvPr id="13" name="Group 12">
            <a:extLst>
              <a:ext uri="{FF2B5EF4-FFF2-40B4-BE49-F238E27FC236}">
                <a16:creationId xmlns:a16="http://schemas.microsoft.com/office/drawing/2014/main" id="{F104C532-B7E1-D09D-1B6F-A09AFDE82027}"/>
              </a:ext>
            </a:extLst>
          </p:cNvPr>
          <p:cNvGrpSpPr/>
          <p:nvPr/>
        </p:nvGrpSpPr>
        <p:grpSpPr>
          <a:xfrm>
            <a:off x="5340248" y="1668395"/>
            <a:ext cx="1320634" cy="506318"/>
            <a:chOff x="5206898" y="2214176"/>
            <a:chExt cx="1320634" cy="506318"/>
          </a:xfrm>
        </p:grpSpPr>
        <p:sp>
          <p:nvSpPr>
            <p:cNvPr id="19" name="Text Placeholder 3">
              <a:extLst>
                <a:ext uri="{FF2B5EF4-FFF2-40B4-BE49-F238E27FC236}">
                  <a16:creationId xmlns:a16="http://schemas.microsoft.com/office/drawing/2014/main" id="{37F425DD-FDFF-2B71-A7F5-2DD0EF86DB36}"/>
                </a:ext>
              </a:extLst>
            </p:cNvPr>
            <p:cNvSpPr txBox="1">
              <a:spLocks/>
            </p:cNvSpPr>
            <p:nvPr/>
          </p:nvSpPr>
          <p:spPr>
            <a:xfrm>
              <a:off x="5659634" y="2214176"/>
              <a:ext cx="8678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0"/>
                </a:spcBef>
              </a:pPr>
              <a:r>
                <a:rPr lang="en-NZ" sz="1400" b="1" dirty="0">
                  <a:solidFill>
                    <a:srgbClr val="18434D"/>
                  </a:solidFill>
                  <a:latin typeface="Arial Narrow" panose="020B0606020202030204" pitchFamily="34" charset="0"/>
                  <a:cs typeface="Arial" panose="020B0604020202020204" pitchFamily="34" charset="0"/>
                </a:rPr>
                <a:t>Economy</a:t>
              </a:r>
            </a:p>
          </p:txBody>
        </p:sp>
        <p:pic>
          <p:nvPicPr>
            <p:cNvPr id="7" name="Picture 6">
              <a:extLst>
                <a:ext uri="{FF2B5EF4-FFF2-40B4-BE49-F238E27FC236}">
                  <a16:creationId xmlns:a16="http://schemas.microsoft.com/office/drawing/2014/main" id="{C39EA138-4623-A4D5-4EFD-39CE9666CCE0}"/>
                </a:ext>
              </a:extLst>
            </p:cNvPr>
            <p:cNvPicPr>
              <a:picLocks noChangeAspect="1"/>
            </p:cNvPicPr>
            <p:nvPr/>
          </p:nvPicPr>
          <p:blipFill>
            <a:blip r:embed="rId4"/>
            <a:stretch>
              <a:fillRect/>
            </a:stretch>
          </p:blipFill>
          <p:spPr>
            <a:xfrm>
              <a:off x="5206898" y="2224657"/>
              <a:ext cx="540913" cy="495837"/>
            </a:xfrm>
            <a:prstGeom prst="rect">
              <a:avLst/>
            </a:prstGeom>
          </p:spPr>
        </p:pic>
      </p:grpSp>
      <p:grpSp>
        <p:nvGrpSpPr>
          <p:cNvPr id="22" name="Group 21">
            <a:extLst>
              <a:ext uri="{FF2B5EF4-FFF2-40B4-BE49-F238E27FC236}">
                <a16:creationId xmlns:a16="http://schemas.microsoft.com/office/drawing/2014/main" id="{F34F3DA3-E927-68DC-67D0-DC4778C2DC2C}"/>
              </a:ext>
            </a:extLst>
          </p:cNvPr>
          <p:cNvGrpSpPr/>
          <p:nvPr/>
        </p:nvGrpSpPr>
        <p:grpSpPr>
          <a:xfrm>
            <a:off x="1940628" y="1669067"/>
            <a:ext cx="1324991" cy="504974"/>
            <a:chOff x="1877128" y="2203958"/>
            <a:chExt cx="1324991" cy="504974"/>
          </a:xfrm>
        </p:grpSpPr>
        <p:sp>
          <p:nvSpPr>
            <p:cNvPr id="33" name="Text Placeholder 3">
              <a:extLst>
                <a:ext uri="{FF2B5EF4-FFF2-40B4-BE49-F238E27FC236}">
                  <a16:creationId xmlns:a16="http://schemas.microsoft.com/office/drawing/2014/main" id="{26CD016F-C1E6-11E2-1C7B-E8B63E2E63CD}"/>
                </a:ext>
              </a:extLst>
            </p:cNvPr>
            <p:cNvSpPr txBox="1">
              <a:spLocks/>
            </p:cNvSpPr>
            <p:nvPr/>
          </p:nvSpPr>
          <p:spPr>
            <a:xfrm>
              <a:off x="2372321" y="2203958"/>
              <a:ext cx="8297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Health</a:t>
              </a:r>
            </a:p>
          </p:txBody>
        </p:sp>
        <p:pic>
          <p:nvPicPr>
            <p:cNvPr id="11" name="Picture 10">
              <a:extLst>
                <a:ext uri="{FF2B5EF4-FFF2-40B4-BE49-F238E27FC236}">
                  <a16:creationId xmlns:a16="http://schemas.microsoft.com/office/drawing/2014/main" id="{70667915-06EE-BAE0-AC2F-FFCA31A05F58}"/>
                </a:ext>
              </a:extLst>
            </p:cNvPr>
            <p:cNvPicPr>
              <a:picLocks noChangeAspect="1"/>
            </p:cNvPicPr>
            <p:nvPr/>
          </p:nvPicPr>
          <p:blipFill>
            <a:blip r:embed="rId5"/>
            <a:stretch>
              <a:fillRect/>
            </a:stretch>
          </p:blipFill>
          <p:spPr>
            <a:xfrm>
              <a:off x="1877128" y="2219535"/>
              <a:ext cx="566670" cy="489397"/>
            </a:xfrm>
            <a:prstGeom prst="rect">
              <a:avLst/>
            </a:prstGeom>
          </p:spPr>
        </p:pic>
      </p:grpSp>
      <p:grpSp>
        <p:nvGrpSpPr>
          <p:cNvPr id="26" name="Group 25">
            <a:extLst>
              <a:ext uri="{FF2B5EF4-FFF2-40B4-BE49-F238E27FC236}">
                <a16:creationId xmlns:a16="http://schemas.microsoft.com/office/drawing/2014/main" id="{737A5C03-3631-C878-992F-8B53C5619E2C}"/>
              </a:ext>
            </a:extLst>
          </p:cNvPr>
          <p:cNvGrpSpPr/>
          <p:nvPr/>
        </p:nvGrpSpPr>
        <p:grpSpPr>
          <a:xfrm>
            <a:off x="175987" y="1669554"/>
            <a:ext cx="1470840" cy="504000"/>
            <a:chOff x="264887" y="1669554"/>
            <a:chExt cx="1470840" cy="504000"/>
          </a:xfrm>
        </p:grpSpPr>
        <p:sp>
          <p:nvSpPr>
            <p:cNvPr id="35" name="Text Placeholder 3">
              <a:extLst>
                <a:ext uri="{FF2B5EF4-FFF2-40B4-BE49-F238E27FC236}">
                  <a16:creationId xmlns:a16="http://schemas.microsoft.com/office/drawing/2014/main" id="{FEAAA24C-C7A9-0928-2810-82978E0A647D}"/>
                </a:ext>
              </a:extLst>
            </p:cNvPr>
            <p:cNvSpPr txBox="1">
              <a:spLocks/>
            </p:cNvSpPr>
            <p:nvPr/>
          </p:nvSpPr>
          <p:spPr>
            <a:xfrm>
              <a:off x="630298" y="1669554"/>
              <a:ext cx="1105429"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Environment</a:t>
              </a:r>
            </a:p>
          </p:txBody>
        </p:sp>
        <p:pic>
          <p:nvPicPr>
            <p:cNvPr id="24" name="Picture 23">
              <a:extLst>
                <a:ext uri="{FF2B5EF4-FFF2-40B4-BE49-F238E27FC236}">
                  <a16:creationId xmlns:a16="http://schemas.microsoft.com/office/drawing/2014/main" id="{97DC6AB7-BF4D-4A0B-B4C3-4615E5934A54}"/>
                </a:ext>
              </a:extLst>
            </p:cNvPr>
            <p:cNvPicPr>
              <a:picLocks noChangeAspect="1"/>
            </p:cNvPicPr>
            <p:nvPr/>
          </p:nvPicPr>
          <p:blipFill>
            <a:blip r:embed="rId6"/>
            <a:stretch>
              <a:fillRect/>
            </a:stretch>
          </p:blipFill>
          <p:spPr>
            <a:xfrm rot="3151600" flipH="1">
              <a:off x="422663" y="1613088"/>
              <a:ext cx="210369" cy="525922"/>
            </a:xfrm>
            <a:prstGeom prst="ellipse">
              <a:avLst/>
            </a:prstGeom>
          </p:spPr>
        </p:pic>
      </p:grpSp>
      <p:pic>
        <p:nvPicPr>
          <p:cNvPr id="1032" name="Picture 8" descr="Image result for gef logo">
            <a:extLst>
              <a:ext uri="{FF2B5EF4-FFF2-40B4-BE49-F238E27FC236}">
                <a16:creationId xmlns:a16="http://schemas.microsoft.com/office/drawing/2014/main" id="{14E9260B-A83C-212D-A0B4-8ED30B8CB4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870" y="9145395"/>
            <a:ext cx="532059" cy="6287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Icon&#10;&#10;Description automatically generated">
            <a:extLst>
              <a:ext uri="{FF2B5EF4-FFF2-40B4-BE49-F238E27FC236}">
                <a16:creationId xmlns:a16="http://schemas.microsoft.com/office/drawing/2014/main" id="{06B95018-B289-BC7D-B681-9671D0BEEC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8597" y="9122024"/>
            <a:ext cx="681339" cy="675540"/>
          </a:xfrm>
          <a:prstGeom prst="rect">
            <a:avLst/>
          </a:prstGeom>
        </p:spPr>
      </p:pic>
      <p:pic>
        <p:nvPicPr>
          <p:cNvPr id="45" name="Picture 44" descr="Shape&#10;&#10;Description automatically generated">
            <a:extLst>
              <a:ext uri="{FF2B5EF4-FFF2-40B4-BE49-F238E27FC236}">
                <a16:creationId xmlns:a16="http://schemas.microsoft.com/office/drawing/2014/main" id="{B627D7BD-F90C-9D47-C076-0F90A1D397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2476" y="8987284"/>
            <a:ext cx="898276" cy="898276"/>
          </a:xfrm>
          <a:prstGeom prst="rect">
            <a:avLst/>
          </a:prstGeom>
        </p:spPr>
      </p:pic>
      <p:pic>
        <p:nvPicPr>
          <p:cNvPr id="1038" name="Picture 14" descr="UNEP - UN Environment Programme">
            <a:extLst>
              <a:ext uri="{FF2B5EF4-FFF2-40B4-BE49-F238E27FC236}">
                <a16:creationId xmlns:a16="http://schemas.microsoft.com/office/drawing/2014/main" id="{DCB34CE2-2201-4607-7971-12B1F1D6D7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8461" y="9092606"/>
            <a:ext cx="748551" cy="640731"/>
          </a:xfrm>
          <a:prstGeom prst="rect">
            <a:avLst/>
          </a:prstGeom>
          <a:noFill/>
          <a:extLst>
            <a:ext uri="{909E8E84-426E-40DD-AFC4-6F175D3DCCD1}">
              <a14:hiddenFill xmlns:a14="http://schemas.microsoft.com/office/drawing/2010/main">
                <a:solidFill>
                  <a:srgbClr val="FFFFFF"/>
                </a:solidFill>
              </a14:hiddenFill>
            </a:ext>
          </a:extLst>
        </p:spPr>
      </p:pic>
      <p:sp>
        <p:nvSpPr>
          <p:cNvPr id="54" name="Text Placeholder 26">
            <a:extLst>
              <a:ext uri="{FF2B5EF4-FFF2-40B4-BE49-F238E27FC236}">
                <a16:creationId xmlns:a16="http://schemas.microsoft.com/office/drawing/2014/main" id="{5403EBF5-0C23-9963-3CF5-81D39B2D93FD}"/>
              </a:ext>
            </a:extLst>
          </p:cNvPr>
          <p:cNvSpPr txBox="1">
            <a:spLocks/>
          </p:cNvSpPr>
          <p:nvPr/>
        </p:nvSpPr>
        <p:spPr>
          <a:xfrm>
            <a:off x="-17587" y="8042262"/>
            <a:ext cx="6844239" cy="127952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tabLst>
                <a:tab pos="864000" algn="l"/>
              </a:tabLst>
            </a:pPr>
            <a:r>
              <a:rPr lang="en-NZ" sz="1050" b="1" dirty="0">
                <a:solidFill>
                  <a:srgbClr val="2C4F4B"/>
                </a:solidFill>
                <a:latin typeface="Arial" panose="020B0604020202020204" pitchFamily="34" charset="0"/>
                <a:cs typeface="Arial" panose="020B0604020202020204" pitchFamily="34" charset="0"/>
              </a:rPr>
              <a:t>Images and text	</a:t>
            </a:r>
            <a:r>
              <a:rPr lang="en-NZ" sz="1050" dirty="0">
                <a:solidFill>
                  <a:srgbClr val="2C4F4B"/>
                </a:solidFill>
                <a:latin typeface="Arial" panose="020B0604020202020204" pitchFamily="34" charset="0"/>
                <a:cs typeface="Arial" panose="020B0604020202020204" pitchFamily="34" charset="0"/>
              </a:rPr>
              <a:t>All about birds website: 							</a:t>
            </a:r>
            <a:r>
              <a:rPr lang="en-NZ" sz="1050" dirty="0">
                <a:solidFill>
                  <a:srgbClr val="2C4F4B"/>
                </a:solidFill>
                <a:latin typeface="Arial" panose="020B0604020202020204" pitchFamily="34" charset="0"/>
                <a:cs typeface="Arial" panose="020B0604020202020204" pitchFamily="34" charset="0"/>
                <a:hlinkClick r:id="rId11"/>
              </a:rPr>
              <a:t>https://www.allaboutbirds.org/guide/Eurasian_Tree_Sparrow/id</a:t>
            </a:r>
            <a:r>
              <a:rPr lang="en-NZ" sz="1050"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hlinkClick r:id="rId12"/>
              </a:rPr>
              <a:t>https://www.allaboutbirds.org/guide/House_Sparrow/id</a:t>
            </a:r>
            <a:r>
              <a:rPr lang="en-NZ" sz="1050" dirty="0">
                <a:solidFill>
                  <a:srgbClr val="2C4F4B"/>
                </a:solidFill>
                <a:latin typeface="Arial" panose="020B0604020202020204" pitchFamily="34" charset="0"/>
                <a:cs typeface="Arial" panose="020B0604020202020204" pitchFamily="34" charset="0"/>
              </a:rPr>
              <a:t> 					Wikipedia entries: 								</a:t>
            </a:r>
            <a:r>
              <a:rPr lang="en-NZ" sz="1050" dirty="0">
                <a:solidFill>
                  <a:srgbClr val="2C4F4B"/>
                </a:solidFill>
                <a:latin typeface="Arial" panose="020B0604020202020204" pitchFamily="34" charset="0"/>
                <a:cs typeface="Arial" panose="020B0604020202020204" pitchFamily="34" charset="0"/>
                <a:hlinkClick r:id="rId13"/>
              </a:rPr>
              <a:t>https://en.wikipedia.org/wiki/Eurasian_tree_sparrow</a:t>
            </a:r>
            <a:r>
              <a:rPr lang="en-NZ" sz="1050"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hlinkClick r:id="rId14"/>
              </a:rPr>
              <a:t>https://en.wikipedia.org/wiki/House_sparrow</a:t>
            </a:r>
            <a:r>
              <a:rPr lang="en-NZ" sz="1050" dirty="0">
                <a:solidFill>
                  <a:srgbClr val="2C4F4B"/>
                </a:solidFill>
                <a:latin typeface="Arial" panose="020B0604020202020204" pitchFamily="34" charset="0"/>
                <a:cs typeface="Arial" panose="020B0604020202020204" pitchFamily="34" charset="0"/>
              </a:rPr>
              <a:t> 				</a:t>
            </a:r>
            <a:endParaRPr lang="en-NZ" sz="1050" dirty="0">
              <a:latin typeface="Arial" panose="020B0604020202020204" pitchFamily="34" charset="0"/>
              <a:cs typeface="Arial" panose="020B0604020202020204" pitchFamily="34" charset="0"/>
            </a:endParaRPr>
          </a:p>
        </p:txBody>
      </p:sp>
      <p:sp>
        <p:nvSpPr>
          <p:cNvPr id="32" name="Title 1">
            <a:extLst>
              <a:ext uri="{FF2B5EF4-FFF2-40B4-BE49-F238E27FC236}">
                <a16:creationId xmlns:a16="http://schemas.microsoft.com/office/drawing/2014/main" id="{C138403F-E76C-611F-B37B-2EF5F81973F8}"/>
              </a:ext>
            </a:extLst>
          </p:cNvPr>
          <p:cNvSpPr>
            <a:spLocks noGrp="1"/>
          </p:cNvSpPr>
          <p:nvPr>
            <p:ph type="title"/>
          </p:nvPr>
        </p:nvSpPr>
        <p:spPr>
          <a:xfrm>
            <a:off x="0" y="0"/>
            <a:ext cx="6857999" cy="1052993"/>
          </a:xfrm>
          <a:solidFill>
            <a:srgbClr val="18434D"/>
          </a:solidFill>
          <a:ln>
            <a:noFill/>
          </a:ln>
        </p:spPr>
        <p:txBody>
          <a:bodyPr anchor="ctr">
            <a:normAutofit fontScale="90000"/>
          </a:bodyPr>
          <a:lstStyle/>
          <a:p>
            <a:pPr>
              <a:lnSpc>
                <a:spcPct val="100000"/>
              </a:lnSpc>
            </a:pPr>
            <a:r>
              <a:rPr lang="en-NZ" sz="2800" b="1" dirty="0">
                <a:solidFill>
                  <a:srgbClr val="E8F3F7"/>
                </a:solidFill>
                <a:latin typeface="Arial" panose="020B0604020202020204" pitchFamily="34" charset="0"/>
                <a:cs typeface="Arial" panose="020B0604020202020204" pitchFamily="34" charset="0"/>
              </a:rPr>
              <a:t> Eurasian tree sparrow and House sparrow</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800" b="1" i="1" dirty="0">
                <a:solidFill>
                  <a:srgbClr val="E2C06A"/>
                </a:solidFill>
                <a:latin typeface="Arial" panose="020B0604020202020204" pitchFamily="34" charset="0"/>
                <a:cs typeface="Arial" panose="020B0604020202020204" pitchFamily="34" charset="0"/>
              </a:rPr>
              <a:t>Passer </a:t>
            </a:r>
            <a:r>
              <a:rPr lang="en-NZ" sz="1800" b="1" i="1" dirty="0" err="1">
                <a:solidFill>
                  <a:srgbClr val="E2C06A"/>
                </a:solidFill>
                <a:latin typeface="Arial" panose="020B0604020202020204" pitchFamily="34" charset="0"/>
                <a:cs typeface="Arial" panose="020B0604020202020204" pitchFamily="34" charset="0"/>
              </a:rPr>
              <a:t>montanus</a:t>
            </a:r>
            <a:r>
              <a:rPr lang="en-NZ" sz="1800" b="1" i="1" dirty="0">
                <a:solidFill>
                  <a:srgbClr val="E2C06A"/>
                </a:solidFill>
                <a:latin typeface="Arial" panose="020B0604020202020204" pitchFamily="34" charset="0"/>
                <a:cs typeface="Arial" panose="020B0604020202020204" pitchFamily="34" charset="0"/>
              </a:rPr>
              <a:t> </a:t>
            </a:r>
            <a:r>
              <a:rPr lang="en-NZ" sz="1800" b="1" dirty="0">
                <a:solidFill>
                  <a:srgbClr val="E2C06A"/>
                </a:solidFill>
                <a:latin typeface="Arial" panose="020B0604020202020204" pitchFamily="34" charset="0"/>
                <a:cs typeface="Arial" panose="020B0604020202020204" pitchFamily="34" charset="0"/>
              </a:rPr>
              <a:t>and</a:t>
            </a:r>
            <a:r>
              <a:rPr lang="en-NZ" sz="1800" b="1" i="1" dirty="0">
                <a:solidFill>
                  <a:srgbClr val="E2C06A"/>
                </a:solidFill>
                <a:latin typeface="Arial" panose="020B0604020202020204" pitchFamily="34" charset="0"/>
                <a:cs typeface="Arial" panose="020B0604020202020204" pitchFamily="34" charset="0"/>
              </a:rPr>
              <a:t> Passer </a:t>
            </a:r>
            <a:r>
              <a:rPr lang="en-NZ" sz="1800" b="1" i="1" dirty="0" err="1">
                <a:solidFill>
                  <a:srgbClr val="E2C06A"/>
                </a:solidFill>
                <a:latin typeface="Arial" panose="020B0604020202020204" pitchFamily="34" charset="0"/>
                <a:cs typeface="Arial" panose="020B0604020202020204" pitchFamily="34" charset="0"/>
              </a:rPr>
              <a:t>domesticus</a:t>
            </a:r>
            <a:r>
              <a:rPr lang="en-NZ" sz="1800" b="1" dirty="0">
                <a:solidFill>
                  <a:srgbClr val="E2C06A"/>
                </a:solidFill>
                <a:latin typeface="Arial" panose="020B0604020202020204" pitchFamily="34" charset="0"/>
                <a:cs typeface="Arial" panose="020B0604020202020204" pitchFamily="34" charset="0"/>
              </a:rPr>
              <a:t>*</a:t>
            </a:r>
            <a:endParaRPr lang="en-NZ" b="1" dirty="0">
              <a:solidFill>
                <a:srgbClr val="E2C06A"/>
              </a:solidFill>
              <a:latin typeface="Arial" panose="020B0604020202020204" pitchFamily="34" charset="0"/>
              <a:cs typeface="Arial" panose="020B0604020202020204" pitchFamily="34" charset="0"/>
            </a:endParaRPr>
          </a:p>
        </p:txBody>
      </p:sp>
      <p:sp>
        <p:nvSpPr>
          <p:cNvPr id="34" name="Text Placeholder 3">
            <a:extLst>
              <a:ext uri="{FF2B5EF4-FFF2-40B4-BE49-F238E27FC236}">
                <a16:creationId xmlns:a16="http://schemas.microsoft.com/office/drawing/2014/main" id="{8F62B84C-CD2C-3B83-1382-C57362EC07D8}"/>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IMPACTS</a:t>
            </a:r>
          </a:p>
        </p:txBody>
      </p:sp>
      <p:sp>
        <p:nvSpPr>
          <p:cNvPr id="36" name="Rectangle 35">
            <a:extLst>
              <a:ext uri="{FF2B5EF4-FFF2-40B4-BE49-F238E27FC236}">
                <a16:creationId xmlns:a16="http://schemas.microsoft.com/office/drawing/2014/main" id="{26025BF6-D611-11F2-5B66-463838E48CF9}"/>
              </a:ext>
            </a:extLst>
          </p:cNvPr>
          <p:cNvSpPr/>
          <p:nvPr/>
        </p:nvSpPr>
        <p:spPr>
          <a:xfrm>
            <a:off x="1777435" y="2303963"/>
            <a:ext cx="1596980" cy="1157516"/>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Not reported, although large numbers of birds roosting on roofs can potentially contaminate water supplies</a:t>
            </a:r>
          </a:p>
        </p:txBody>
      </p:sp>
      <p:sp>
        <p:nvSpPr>
          <p:cNvPr id="38" name="Rectangle 37">
            <a:extLst>
              <a:ext uri="{FF2B5EF4-FFF2-40B4-BE49-F238E27FC236}">
                <a16:creationId xmlns:a16="http://schemas.microsoft.com/office/drawing/2014/main" id="{0D5C71A0-F71D-8A8B-1CD3-BE030FE21335}"/>
              </a:ext>
            </a:extLst>
          </p:cNvPr>
          <p:cNvSpPr/>
          <p:nvPr/>
        </p:nvSpPr>
        <p:spPr>
          <a:xfrm>
            <a:off x="3460164" y="2303963"/>
            <a:ext cx="1596980" cy="1157516"/>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Not reported, but impacts on native plants and animals will have flow-on impacts if these species are of cultural importance</a:t>
            </a:r>
          </a:p>
        </p:txBody>
      </p:sp>
      <p:sp>
        <p:nvSpPr>
          <p:cNvPr id="40" name="Rectangle 39">
            <a:extLst>
              <a:ext uri="{FF2B5EF4-FFF2-40B4-BE49-F238E27FC236}">
                <a16:creationId xmlns:a16="http://schemas.microsoft.com/office/drawing/2014/main" id="{AE81F383-1BCE-8766-6E0F-183AF4B37553}"/>
              </a:ext>
            </a:extLst>
          </p:cNvPr>
          <p:cNvSpPr/>
          <p:nvPr/>
        </p:nvSpPr>
        <p:spPr>
          <a:xfrm>
            <a:off x="5142894" y="2303963"/>
            <a:ext cx="1596980" cy="1157516"/>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Not widely reported, but reports of severe crop damage in the Marshall Islands</a:t>
            </a:r>
          </a:p>
        </p:txBody>
      </p:sp>
      <p:sp>
        <p:nvSpPr>
          <p:cNvPr id="42" name="Text Placeholder 26">
            <a:extLst>
              <a:ext uri="{FF2B5EF4-FFF2-40B4-BE49-F238E27FC236}">
                <a16:creationId xmlns:a16="http://schemas.microsoft.com/office/drawing/2014/main" id="{D1DA9809-F721-716A-24F6-CBB97E682DAB}"/>
              </a:ext>
            </a:extLst>
          </p:cNvPr>
          <p:cNvSpPr txBox="1">
            <a:spLocks/>
          </p:cNvSpPr>
          <p:nvPr/>
        </p:nvSpPr>
        <p:spPr>
          <a:xfrm>
            <a:off x="-17587" y="7013610"/>
            <a:ext cx="6885522" cy="71347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200"/>
              </a:spcBef>
            </a:pPr>
            <a:r>
              <a:rPr lang="en-NZ" sz="1050" dirty="0">
                <a:solidFill>
                  <a:srgbClr val="2C4F4B"/>
                </a:solidFill>
                <a:latin typeface="Arial" panose="020B0604020202020204" pitchFamily="34" charset="0"/>
                <a:cs typeface="Arial" panose="020B0604020202020204" pitchFamily="34" charset="0"/>
              </a:rPr>
              <a:t>Both species are reported as invasive. Eurasian tree sparrows have been displaced by the later arrival of house sparrows in several locations. Neither species is listed in CABI.</a:t>
            </a:r>
            <a:endParaRPr lang="en-NZ" sz="1050" i="1" dirty="0">
              <a:solidFill>
                <a:srgbClr val="2C4F4B"/>
              </a:solidFill>
              <a:latin typeface="Arial" panose="020B0604020202020204" pitchFamily="34" charset="0"/>
              <a:cs typeface="Arial" panose="020B0604020202020204" pitchFamily="34" charset="0"/>
            </a:endParaRPr>
          </a:p>
        </p:txBody>
      </p:sp>
      <p:sp>
        <p:nvSpPr>
          <p:cNvPr id="44" name="Text Placeholder 26">
            <a:extLst>
              <a:ext uri="{FF2B5EF4-FFF2-40B4-BE49-F238E27FC236}">
                <a16:creationId xmlns:a16="http://schemas.microsoft.com/office/drawing/2014/main" id="{A522EBC0-B324-E4D3-52AA-5B8637F15644}"/>
              </a:ext>
            </a:extLst>
          </p:cNvPr>
          <p:cNvSpPr>
            <a:spLocks noGrp="1"/>
          </p:cNvSpPr>
          <p:nvPr>
            <p:ph type="body" sz="half" idx="2"/>
          </p:nvPr>
        </p:nvSpPr>
        <p:spPr>
          <a:xfrm>
            <a:off x="-17587" y="4111920"/>
            <a:ext cx="6844239" cy="1052993"/>
          </a:xfrm>
        </p:spPr>
        <p:txBody>
          <a:bodyPr numCol="1">
            <a:noAutofit/>
          </a:bodyPr>
          <a:lstStyle/>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Native range</a:t>
            </a:r>
          </a:p>
          <a:p>
            <a:pPr marL="216000">
              <a:lnSpc>
                <a:spcPct val="100000"/>
              </a:lnSpc>
              <a:spcBef>
                <a:spcPts val="600"/>
              </a:spcBef>
              <a:tabLst>
                <a:tab pos="864000" algn="l"/>
              </a:tabLst>
            </a:pPr>
            <a:r>
              <a:rPr lang="en-NZ" sz="1050" b="1" dirty="0">
                <a:solidFill>
                  <a:srgbClr val="31869A"/>
                </a:solidFill>
                <a:latin typeface="Arial" panose="020B0604020202020204" pitchFamily="34" charset="0"/>
                <a:cs typeface="Arial" panose="020B0604020202020204" pitchFamily="34" charset="0"/>
              </a:rPr>
              <a:t>Eurasian tree sparrow</a:t>
            </a:r>
            <a:r>
              <a:rPr lang="en-NZ" sz="1050" b="1"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rPr>
              <a:t>Most of temperate Europe and Asia south of about latitude 68°N and 				throughout Southeast Asia to Java and Bali</a:t>
            </a:r>
          </a:p>
          <a:p>
            <a:pPr marL="216000">
              <a:lnSpc>
                <a:spcPct val="100000"/>
              </a:lnSpc>
              <a:spcBef>
                <a:spcPts val="600"/>
              </a:spcBef>
              <a:tabLst>
                <a:tab pos="864000" algn="l"/>
              </a:tabLst>
            </a:pPr>
            <a:r>
              <a:rPr lang="en-NZ" sz="1050" b="1" dirty="0">
                <a:solidFill>
                  <a:srgbClr val="31869A"/>
                </a:solidFill>
                <a:latin typeface="Arial" panose="020B0604020202020204" pitchFamily="34" charset="0"/>
                <a:cs typeface="Arial" panose="020B0604020202020204" pitchFamily="34" charset="0"/>
              </a:rPr>
              <a:t>House sparrow</a:t>
            </a:r>
            <a:r>
              <a:rPr lang="en-NZ" sz="1050" b="1"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rPr>
              <a:t>Originated in the Middle East and spread naturally to most of Eurasia and 			parts of North Africa</a:t>
            </a:r>
          </a:p>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Introduced range</a:t>
            </a:r>
          </a:p>
          <a:p>
            <a:pPr marL="216000">
              <a:lnSpc>
                <a:spcPct val="100000"/>
              </a:lnSpc>
              <a:spcBef>
                <a:spcPts val="600"/>
              </a:spcBef>
              <a:tabLst>
                <a:tab pos="864000" algn="l"/>
              </a:tabLst>
            </a:pPr>
            <a:r>
              <a:rPr lang="en-NZ" sz="1050" b="1" dirty="0">
                <a:solidFill>
                  <a:srgbClr val="31869A"/>
                </a:solidFill>
                <a:latin typeface="Arial" panose="020B0604020202020204" pitchFamily="34" charset="0"/>
                <a:cs typeface="Arial" panose="020B0604020202020204" pitchFamily="34" charset="0"/>
              </a:rPr>
              <a:t>Eurasian tree sparrow</a:t>
            </a:r>
            <a:r>
              <a:rPr lang="en-NZ" sz="1050" b="1"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rPr>
              <a:t>Sardinia, eastern Indonesia, the Philippines and Micronesia, Borneo, parts of  			North America, parts of Australia</a:t>
            </a:r>
            <a:endParaRPr lang="en-NZ" sz="1050" b="1" dirty="0">
              <a:solidFill>
                <a:srgbClr val="2C4F4B"/>
              </a:solidFill>
              <a:latin typeface="Arial" panose="020B0604020202020204" pitchFamily="34" charset="0"/>
              <a:cs typeface="Arial" panose="020B0604020202020204" pitchFamily="34" charset="0"/>
            </a:endParaRPr>
          </a:p>
          <a:p>
            <a:pPr marL="216000">
              <a:lnSpc>
                <a:spcPct val="100000"/>
              </a:lnSpc>
              <a:spcBef>
                <a:spcPts val="600"/>
              </a:spcBef>
              <a:tabLst>
                <a:tab pos="864000" algn="l"/>
              </a:tabLst>
            </a:pPr>
            <a:r>
              <a:rPr lang="en-NZ" sz="1050" b="1" dirty="0">
                <a:solidFill>
                  <a:srgbClr val="31869A"/>
                </a:solidFill>
                <a:latin typeface="Arial" panose="020B0604020202020204" pitchFamily="34" charset="0"/>
                <a:cs typeface="Arial" panose="020B0604020202020204" pitchFamily="34" charset="0"/>
              </a:rPr>
              <a:t>House sparrow </a:t>
            </a:r>
            <a:r>
              <a:rPr lang="en-NZ" sz="1050" b="1"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rPr>
              <a:t>Much of the world, including most of North </a:t>
            </a:r>
            <a:r>
              <a:rPr lang="en-NZ" sz="1050">
                <a:solidFill>
                  <a:srgbClr val="2C4F4B"/>
                </a:solidFill>
                <a:latin typeface="Arial" panose="020B0604020202020204" pitchFamily="34" charset="0"/>
                <a:cs typeface="Arial" panose="020B0604020202020204" pitchFamily="34" charset="0"/>
              </a:rPr>
              <a:t>America, Bermuda, 		</a:t>
            </a:r>
            <a:r>
              <a:rPr lang="en-NZ" sz="1050" dirty="0">
                <a:solidFill>
                  <a:srgbClr val="2C4F4B"/>
                </a:solidFill>
                <a:latin typeface="Arial" panose="020B0604020202020204" pitchFamily="34" charset="0"/>
                <a:cs typeface="Arial" panose="020B0604020202020204" pitchFamily="34" charset="0"/>
              </a:rPr>
              <a:t>		Central America, southern South America, southern Africa, part of West			Africa, Iceland and </a:t>
            </a:r>
            <a:r>
              <a:rPr lang="en-NZ" sz="1050" dirty="0" err="1">
                <a:solidFill>
                  <a:srgbClr val="2C4F4B"/>
                </a:solidFill>
                <a:latin typeface="Arial" panose="020B0604020202020204" pitchFamily="34" charset="0"/>
                <a:cs typeface="Arial" panose="020B0604020202020204" pitchFamily="34" charset="0"/>
              </a:rPr>
              <a:t>Rishiri</a:t>
            </a:r>
            <a:r>
              <a:rPr lang="en-NZ" sz="1050" dirty="0">
                <a:solidFill>
                  <a:srgbClr val="2C4F4B"/>
                </a:solidFill>
                <a:latin typeface="Arial" panose="020B0604020202020204" pitchFamily="34" charset="0"/>
                <a:cs typeface="Arial" panose="020B0604020202020204" pitchFamily="34" charset="0"/>
              </a:rPr>
              <a:t> Island, Japan, Australia, New Zealand, and islands 			throughout the world. The most widely distributed wild bird on the planet 	</a:t>
            </a:r>
          </a:p>
        </p:txBody>
      </p:sp>
      <p:pic>
        <p:nvPicPr>
          <p:cNvPr id="3" name="Picture 2" descr="Text&#10;&#10;Description automatically generated with medium confidence">
            <a:extLst>
              <a:ext uri="{FF2B5EF4-FFF2-40B4-BE49-F238E27FC236}">
                <a16:creationId xmlns:a16="http://schemas.microsoft.com/office/drawing/2014/main" id="{2A3A9DB1-9EAF-C0FF-7A2A-3030E8CF53E1}"/>
              </a:ext>
            </a:extLst>
          </p:cNvPr>
          <p:cNvPicPr>
            <a:picLocks noChangeAspect="1"/>
          </p:cNvPicPr>
          <p:nvPr/>
        </p:nvPicPr>
        <p:blipFill rotWithShape="1">
          <a:blip r:embed="rId15">
            <a:extLst>
              <a:ext uri="{28A0092B-C50C-407E-A947-70E740481C1C}">
                <a14:useLocalDpi xmlns:a14="http://schemas.microsoft.com/office/drawing/2010/main" val="0"/>
              </a:ext>
            </a:extLst>
          </a:blip>
          <a:srcRect r="36111"/>
          <a:stretch/>
        </p:blipFill>
        <p:spPr>
          <a:xfrm>
            <a:off x="4584953" y="9237217"/>
            <a:ext cx="1115881" cy="410964"/>
          </a:xfrm>
          <a:prstGeom prst="rect">
            <a:avLst/>
          </a:prstGeom>
        </p:spPr>
      </p:pic>
    </p:spTree>
    <p:extLst>
      <p:ext uri="{BB962C8B-B14F-4D97-AF65-F5344CB8AC3E}">
        <p14:creationId xmlns:p14="http://schemas.microsoft.com/office/powerpoint/2010/main" val="400859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d28d3b-2eb6-4c86-a122-9a28e2ca895d" xsi:nil="true"/>
    <lcf76f155ced4ddcb4097134ff3c332f xmlns="659f04ed-c2e1-4740-8d05-705e7d8c863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A15BE653C5C64A88B943E631BB533B" ma:contentTypeVersion="15" ma:contentTypeDescription="Create a new document." ma:contentTypeScope="" ma:versionID="445505d6c07d49e4f610b75f7f504039">
  <xsd:schema xmlns:xsd="http://www.w3.org/2001/XMLSchema" xmlns:xs="http://www.w3.org/2001/XMLSchema" xmlns:p="http://schemas.microsoft.com/office/2006/metadata/properties" xmlns:ns2="659f04ed-c2e1-4740-8d05-705e7d8c863e" xmlns:ns3="9bd28d3b-2eb6-4c86-a122-9a28e2ca895d" targetNamespace="http://schemas.microsoft.com/office/2006/metadata/properties" ma:root="true" ma:fieldsID="fdce5aa0a25181caeb6dacb69475d062" ns2:_="" ns3:_="">
    <xsd:import namespace="659f04ed-c2e1-4740-8d05-705e7d8c863e"/>
    <xsd:import namespace="9bd28d3b-2eb6-4c86-a122-9a28e2ca89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f04ed-c2e1-4740-8d05-705e7d8c8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7fece0-7c67-4b6d-b059-36af53aee6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d28d3b-2eb6-4c86-a122-9a28e2ca895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2220e1-ce1d-4d49-94d0-6160d0f9ae98}" ma:internalName="TaxCatchAll" ma:showField="CatchAllData" ma:web="9bd28d3b-2eb6-4c86-a122-9a28e2ca89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EE7D3E-23E2-4F8C-A563-F5B5CE073448}">
  <ds:schemaRefs>
    <ds:schemaRef ds:uri="http://schemas.microsoft.com/office/2006/documentManagement/types"/>
    <ds:schemaRef ds:uri="http://purl.org/dc/elements/1.1/"/>
    <ds:schemaRef ds:uri="http://schemas.microsoft.com/office/2006/metadata/properties"/>
    <ds:schemaRef ds:uri="659f04ed-c2e1-4740-8d05-705e7d8c863e"/>
    <ds:schemaRef ds:uri="9bd28d3b-2eb6-4c86-a122-9a28e2ca895d"/>
    <ds:schemaRef ds:uri="http://purl.org/dc/dcmitype/"/>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48973E5C-EBB5-404A-8403-4CD006087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f04ed-c2e1-4740-8d05-705e7d8c863e"/>
    <ds:schemaRef ds:uri="9bd28d3b-2eb6-4c86-a122-9a28e2ca8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061B04-E000-48AF-8E43-C756013BC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1493</TotalTime>
  <Words>651</Words>
  <Application>Microsoft Office PowerPoint</Application>
  <PresentationFormat>A4 Paper (210x297 mm)</PresentationFormat>
  <Paragraphs>37</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Narrow</vt:lpstr>
      <vt:lpstr>Calibri</vt:lpstr>
      <vt:lpstr>Calibri Light</vt:lpstr>
      <vt:lpstr>Office Theme</vt:lpstr>
      <vt:lpstr> Eurasian tree sparrow and House sparrow   Passer montanus and Passer domesticus*</vt:lpstr>
      <vt:lpstr> Eurasian tree sparrow and House sparrow   Passer montanus and Passer domesticus*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Mongoose Herpestes auropunctatus, H. fuscus and other species*</dc:title>
  <dc:creator>Monica Gruber</dc:creator>
  <cp:lastModifiedBy>Monica Gruber</cp:lastModifiedBy>
  <cp:revision>6</cp:revision>
  <dcterms:created xsi:type="dcterms:W3CDTF">2022-07-10T23:01:02Z</dcterms:created>
  <dcterms:modified xsi:type="dcterms:W3CDTF">2022-09-09T03:41:52Z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0x0101008BA15BE653C5C64A88B943E631BB533B</vt:lpwstr>
  </property>
  <property fmtid="{D5CDD505-2E9C-101B-9397-08002B2CF9AE}" pid="3" name="MediaServiceImageTags">
    <vt:lpwstr/>
  </property>
</Properties>
</file>