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8" r:id="rId5"/>
    <p:sldId id="271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434D"/>
    <a:srgbClr val="31869A"/>
    <a:srgbClr val="DEAF61"/>
    <a:srgbClr val="8C9A97"/>
    <a:srgbClr val="55A58C"/>
    <a:srgbClr val="D86E95"/>
    <a:srgbClr val="E2C06A"/>
    <a:srgbClr val="2C4F4B"/>
    <a:srgbClr val="EAF3F5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B275CA4-E80C-4895-BFB8-0F3E6C0830A7}" v="1" dt="2022-09-13T04:58:00.5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92" autoAdjust="0"/>
    <p:restoredTop sz="94660"/>
  </p:normalViewPr>
  <p:slideViewPr>
    <p:cSldViewPr snapToGrid="0">
      <p:cViewPr varScale="1">
        <p:scale>
          <a:sx n="60" d="100"/>
          <a:sy n="60" d="100"/>
        </p:scale>
        <p:origin x="2347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ica Gruber" userId="c9ddd9b9-c49e-4c97-b481-a45fecd6ff96" providerId="ADAL" clId="{CB275CA4-E80C-4895-BFB8-0F3E6C0830A7}"/>
    <pc:docChg chg="modSld">
      <pc:chgData name="Monica Gruber" userId="c9ddd9b9-c49e-4c97-b481-a45fecd6ff96" providerId="ADAL" clId="{CB275CA4-E80C-4895-BFB8-0F3E6C0830A7}" dt="2022-09-13T04:59:53.428" v="24" actId="20577"/>
      <pc:docMkLst>
        <pc:docMk/>
      </pc:docMkLst>
      <pc:sldChg chg="modSp mod">
        <pc:chgData name="Monica Gruber" userId="c9ddd9b9-c49e-4c97-b481-a45fecd6ff96" providerId="ADAL" clId="{CB275CA4-E80C-4895-BFB8-0F3E6C0830A7}" dt="2022-09-13T04:58:00.563" v="22" actId="20578"/>
        <pc:sldMkLst>
          <pc:docMk/>
          <pc:sldMk cId="390954225" sldId="268"/>
        </pc:sldMkLst>
        <pc:spChg chg="mod">
          <ac:chgData name="Monica Gruber" userId="c9ddd9b9-c49e-4c97-b481-a45fecd6ff96" providerId="ADAL" clId="{CB275CA4-E80C-4895-BFB8-0F3E6C0830A7}" dt="2022-09-13T04:58:00.563" v="22" actId="20578"/>
          <ac:spMkLst>
            <pc:docMk/>
            <pc:sldMk cId="390954225" sldId="268"/>
            <ac:spMk id="3" creationId="{AE905356-25F6-D909-CAD3-FBECBAFB7EFA}"/>
          </ac:spMkLst>
        </pc:spChg>
      </pc:sldChg>
      <pc:sldChg chg="modSp mod">
        <pc:chgData name="Monica Gruber" userId="c9ddd9b9-c49e-4c97-b481-a45fecd6ff96" providerId="ADAL" clId="{CB275CA4-E80C-4895-BFB8-0F3E6C0830A7}" dt="2022-09-13T04:59:53.428" v="24" actId="20577"/>
        <pc:sldMkLst>
          <pc:docMk/>
          <pc:sldMk cId="2507569817" sldId="271"/>
        </pc:sldMkLst>
        <pc:spChg chg="mod">
          <ac:chgData name="Monica Gruber" userId="c9ddd9b9-c49e-4c97-b481-a45fecd6ff96" providerId="ADAL" clId="{CB275CA4-E80C-4895-BFB8-0F3E6C0830A7}" dt="2022-09-13T04:59:53.428" v="24" actId="20577"/>
          <ac:spMkLst>
            <pc:docMk/>
            <pc:sldMk cId="2507569817" sldId="271"/>
            <ac:spMk id="15" creationId="{3AF29EF6-D647-5FEA-E7B2-1959CCDB30C0}"/>
          </ac:spMkLst>
        </pc:spChg>
        <pc:spChg chg="mod">
          <ac:chgData name="Monica Gruber" userId="c9ddd9b9-c49e-4c97-b481-a45fecd6ff96" providerId="ADAL" clId="{CB275CA4-E80C-4895-BFB8-0F3E6C0830A7}" dt="2022-09-13T04:59:47.836" v="23" actId="113"/>
          <ac:spMkLst>
            <pc:docMk/>
            <pc:sldMk cId="2507569817" sldId="271"/>
            <ac:spMk id="44" creationId="{A522EBC0-B324-E4D3-52AA-5B8637F15644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9962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857247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9513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388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2833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48787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3426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8216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7157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8266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3380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005EC-A9F8-4530-8A8E-15F90C134277}" type="datetimeFigureOut">
              <a:rPr lang="en-NZ" smtClean="0"/>
              <a:t>13/09/2022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394A1E-1522-4639-A8CB-7E2090099CAC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241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emf"/><Relationship Id="rId7" Type="http://schemas.openxmlformats.org/officeDocument/2006/relationships/image" Target="../media/image13.jpeg"/><Relationship Id="rId12" Type="http://schemas.openxmlformats.org/officeDocument/2006/relationships/image" Target="../media/image18.t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cabi.org/isc/datasheet/45135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emf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30EBD1E-DF4D-0BBD-4F8A-8F51C277E561}"/>
              </a:ext>
            </a:extLst>
          </p:cNvPr>
          <p:cNvSpPr/>
          <p:nvPr/>
        </p:nvSpPr>
        <p:spPr>
          <a:xfrm>
            <a:off x="-1" y="1435100"/>
            <a:ext cx="6857999" cy="5359400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5356-25F6-D909-CAD3-FBECBAFB7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0" y="1573079"/>
            <a:ext cx="3250454" cy="494392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widely as an ornamental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Displaces native plants and threatens their survival and ecosystem resilience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Spread through mail-order websites or seed catalogues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Reproduces easily by seeds and suckers. Seeds spread down slopes, along river edges, dispersed after being eaten by mammals (feral pigs, rodents, monkeys) and fruit-eating birds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 fragrant, usually single, rarely grouped in 2-3. Four-five white petals are rounded, 5–6 mm diameter. Many stamens, and a greenish disc-shaped stigma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 is round-oval, 1.5-4 cm diameter. Unripe skin is dark green, ripening to red-purple or </a:t>
            </a:r>
            <a:r>
              <a:rPr lang="en-NZ" sz="1100" dirty="0" err="1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sulfur</a:t>
            </a: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-yellow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Pulp is soft, whitish with 2-100 seeds. Seeds are 2-3 mm long, and yellowish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Stem and branches are smooth, pinkish, greenish or greyish brown. Bark peels off in small papery flakes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leaves and twigs are red becoming glossy, waxy and green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NZ" sz="110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additional notes for growth habit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NZ" sz="110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B12B0C-6C09-B5F5-6D04-6D2004D8F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" y="6573850"/>
            <a:ext cx="6858000" cy="457193"/>
          </a:xfrm>
          <a:solidFill>
            <a:srgbClr val="31869A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PATHWAYS   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shipping    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horticulture       </a:t>
            </a:r>
            <a:r>
              <a:rPr lang="en-NZ" sz="1200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NZ" b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mail-order seeds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C884B9-2B98-0ADD-B8D3-C977E4188F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4" t="2760" r="9587" b="635"/>
          <a:stretch/>
        </p:blipFill>
        <p:spPr>
          <a:xfrm>
            <a:off x="149860" y="6486157"/>
            <a:ext cx="613409" cy="632577"/>
          </a:xfrm>
          <a:prstGeom prst="flowChartConnector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72A2FF-8072-4C53-29E5-B8E339566B9D}"/>
              </a:ext>
            </a:extLst>
          </p:cNvPr>
          <p:cNvSpPr/>
          <p:nvPr/>
        </p:nvSpPr>
        <p:spPr>
          <a:xfrm>
            <a:off x="178547" y="7182415"/>
            <a:ext cx="1497853" cy="1792287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</a:t>
            </a: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NZ" sz="1050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 not </a:t>
            </a:r>
          </a:p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892E6F-145A-3617-72B2-6E36368F0935}"/>
              </a:ext>
            </a:extLst>
          </p:cNvPr>
          <p:cNvSpPr/>
          <p:nvPr/>
        </p:nvSpPr>
        <p:spPr>
          <a:xfrm>
            <a:off x="1003300" y="7340600"/>
            <a:ext cx="571500" cy="330200"/>
          </a:xfrm>
          <a:prstGeom prst="rect">
            <a:avLst/>
          </a:prstGeom>
          <a:solidFill>
            <a:srgbClr val="D86E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3030A7F-C5DD-9496-C7F7-23AA6271D158}"/>
              </a:ext>
            </a:extLst>
          </p:cNvPr>
          <p:cNvSpPr/>
          <p:nvPr/>
        </p:nvSpPr>
        <p:spPr>
          <a:xfrm>
            <a:off x="1003300" y="7957961"/>
            <a:ext cx="571500" cy="330200"/>
          </a:xfrm>
          <a:prstGeom prst="rect">
            <a:avLst/>
          </a:prstGeom>
          <a:solidFill>
            <a:srgbClr val="55A5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7D94CC-5AC9-7973-6029-AC4BCE8624DF}"/>
              </a:ext>
            </a:extLst>
          </p:cNvPr>
          <p:cNvSpPr/>
          <p:nvPr/>
        </p:nvSpPr>
        <p:spPr>
          <a:xfrm>
            <a:off x="1003300" y="8546072"/>
            <a:ext cx="571500" cy="330200"/>
          </a:xfrm>
          <a:prstGeom prst="rect">
            <a:avLst/>
          </a:prstGeom>
          <a:solidFill>
            <a:srgbClr val="8C9A9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5032D3-B12B-81A1-D44B-77E05659E3E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857999" cy="1052993"/>
          </a:xfrm>
          <a:prstGeom prst="rect">
            <a:avLst/>
          </a:prstGeom>
          <a:solidFill>
            <a:srgbClr val="18434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Strawberry guava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Psidium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cattleianum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F3C53D4-532F-B7A8-8085-4373C5DAF3FE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FEATURES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5468786-CF85-409A-62C9-E1C107A49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42" y="7234068"/>
            <a:ext cx="4784511" cy="250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lowers and flower buds of P. cattleianum.">
            <a:extLst>
              <a:ext uri="{FF2B5EF4-FFF2-40B4-BE49-F238E27FC236}">
                <a16:creationId xmlns:a16="http://schemas.microsoft.com/office/drawing/2014/main" id="{3AABE3CB-82DE-B0F8-3B43-30DD5C30B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8322" y="1800816"/>
            <a:ext cx="1761816" cy="139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d fruited P. cattleianum.">
            <a:extLst>
              <a:ext uri="{FF2B5EF4-FFF2-40B4-BE49-F238E27FC236}">
                <a16:creationId xmlns:a16="http://schemas.microsoft.com/office/drawing/2014/main" id="{61628244-8B0C-5E6F-EA50-BBEF0E3BB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4" y="1617657"/>
            <a:ext cx="1541589" cy="176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. cattleianum stem bark.">
            <a:extLst>
              <a:ext uri="{FF2B5EF4-FFF2-40B4-BE49-F238E27FC236}">
                <a16:creationId xmlns:a16="http://schemas.microsoft.com/office/drawing/2014/main" id="{936EA8E8-AEC8-B742-80E4-5F35EB119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1"/>
          <a:stretch/>
        </p:blipFill>
        <p:spPr bwMode="auto">
          <a:xfrm>
            <a:off x="261480" y="3447927"/>
            <a:ext cx="1395497" cy="144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. cattleianum seeds.">
            <a:extLst>
              <a:ext uri="{FF2B5EF4-FFF2-40B4-BE49-F238E27FC236}">
                <a16:creationId xmlns:a16="http://schemas.microsoft.com/office/drawing/2014/main" id="{96F877A3-FCB3-1CFB-F78E-FDEF94B32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8" r="8729"/>
          <a:stretch/>
        </p:blipFill>
        <p:spPr bwMode="auto">
          <a:xfrm rot="16200000">
            <a:off x="1824539" y="3398210"/>
            <a:ext cx="1442158" cy="154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. cattleianum seedlings. Note the numerous seeds on the soil.">
            <a:extLst>
              <a:ext uri="{FF2B5EF4-FFF2-40B4-BE49-F238E27FC236}">
                <a16:creationId xmlns:a16="http://schemas.microsoft.com/office/drawing/2014/main" id="{7BD5BE87-F6F0-4F8E-54EF-119ABA198B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0" y="4994687"/>
            <a:ext cx="1414920" cy="139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. cattleianum thicket showing erect stems with few branches, and seedlings or suckers on the ground.">
            <a:extLst>
              <a:ext uri="{FF2B5EF4-FFF2-40B4-BE49-F238E27FC236}">
                <a16:creationId xmlns:a16="http://schemas.microsoft.com/office/drawing/2014/main" id="{F95A9DDB-4CAF-C7D6-66FD-3AB8E974E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8" b="9841"/>
          <a:stretch/>
        </p:blipFill>
        <p:spPr bwMode="auto">
          <a:xfrm>
            <a:off x="1770175" y="4994687"/>
            <a:ext cx="1546238" cy="139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4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67E2EBD-18B2-6E86-7CF1-1C6725900607}"/>
              </a:ext>
            </a:extLst>
          </p:cNvPr>
          <p:cNvSpPr/>
          <p:nvPr/>
        </p:nvSpPr>
        <p:spPr>
          <a:xfrm>
            <a:off x="94706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Disrupts native ecosystems, reducing natural resilience. Particularly harmful  in fragile island rainforests that provide habitats for endemic species. Considered the most serious invader in Hawai’i rainforests, Réunion and Mauritius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EC4E14F-3B6E-18F3-3F58-3CF0FF341EB7}"/>
              </a:ext>
            </a:extLst>
          </p:cNvPr>
          <p:cNvSpPr txBox="1">
            <a:spLocks/>
          </p:cNvSpPr>
          <p:nvPr/>
        </p:nvSpPr>
        <p:spPr>
          <a:xfrm>
            <a:off x="-1" y="6003114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NOTES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3E9C069-D165-2BB0-E11F-44A71573A9DF}"/>
              </a:ext>
            </a:extLst>
          </p:cNvPr>
          <p:cNvSpPr txBox="1">
            <a:spLocks/>
          </p:cNvSpPr>
          <p:nvPr/>
        </p:nvSpPr>
        <p:spPr>
          <a:xfrm>
            <a:off x="-1704" y="443909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6A913F0-FC65-34F3-A0E3-FD5D1E165333}"/>
              </a:ext>
            </a:extLst>
          </p:cNvPr>
          <p:cNvSpPr txBox="1">
            <a:spLocks/>
          </p:cNvSpPr>
          <p:nvPr/>
        </p:nvSpPr>
        <p:spPr>
          <a:xfrm>
            <a:off x="-3826" y="7411047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SOURCES </a:t>
            </a:r>
            <a:r>
              <a:rPr lang="en-NZ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(click links for more)</a:t>
            </a:r>
            <a:endParaRPr lang="en-NZ" sz="2000" dirty="0">
              <a:solidFill>
                <a:srgbClr val="C4E0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915D2D-A752-8370-B1C4-E4F97AFE35B8}"/>
              </a:ext>
            </a:extLst>
          </p:cNvPr>
          <p:cNvGrpSpPr/>
          <p:nvPr/>
        </p:nvGrpSpPr>
        <p:grpSpPr>
          <a:xfrm>
            <a:off x="3563618" y="1666153"/>
            <a:ext cx="1390496" cy="510803"/>
            <a:chOff x="3528718" y="2217447"/>
            <a:chExt cx="1390496" cy="51080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8763411-12A9-2538-836A-C9425B23B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8718" y="2219535"/>
              <a:ext cx="618186" cy="508715"/>
            </a:xfrm>
            <a:prstGeom prst="rect">
              <a:avLst/>
            </a:prstGeom>
          </p:spPr>
        </p:pic>
        <p:sp>
          <p:nvSpPr>
            <p:cNvPr id="31" name="Text Placeholder 3">
              <a:extLst>
                <a:ext uri="{FF2B5EF4-FFF2-40B4-BE49-F238E27FC236}">
                  <a16:creationId xmlns:a16="http://schemas.microsoft.com/office/drawing/2014/main" id="{EAFA7B12-0573-1476-E953-5795436F10ED}"/>
                </a:ext>
              </a:extLst>
            </p:cNvPr>
            <p:cNvSpPr txBox="1">
              <a:spLocks/>
            </p:cNvSpPr>
            <p:nvPr/>
          </p:nvSpPr>
          <p:spPr>
            <a:xfrm>
              <a:off x="4097036" y="2217447"/>
              <a:ext cx="82217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 fontScale="92500" lnSpcReduction="10000"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Society &amp;</a:t>
              </a:r>
            </a:p>
            <a:p>
              <a:pPr>
                <a:lnSpc>
                  <a:spcPct val="11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Culture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104C532-B7E1-D09D-1B6F-A09AFDE82027}"/>
              </a:ext>
            </a:extLst>
          </p:cNvPr>
          <p:cNvGrpSpPr/>
          <p:nvPr/>
        </p:nvGrpSpPr>
        <p:grpSpPr>
          <a:xfrm>
            <a:off x="5340248" y="1668395"/>
            <a:ext cx="1320634" cy="506318"/>
            <a:chOff x="5206898" y="2214176"/>
            <a:chExt cx="1320634" cy="506318"/>
          </a:xfrm>
        </p:grpSpPr>
        <p:sp>
          <p:nvSpPr>
            <p:cNvPr id="19" name="Text Placeholder 3">
              <a:extLst>
                <a:ext uri="{FF2B5EF4-FFF2-40B4-BE49-F238E27FC236}">
                  <a16:creationId xmlns:a16="http://schemas.microsoft.com/office/drawing/2014/main" id="{37F425DD-FDFF-2B71-A7F5-2DD0EF86DB36}"/>
                </a:ext>
              </a:extLst>
            </p:cNvPr>
            <p:cNvSpPr txBox="1">
              <a:spLocks/>
            </p:cNvSpPr>
            <p:nvPr/>
          </p:nvSpPr>
          <p:spPr>
            <a:xfrm>
              <a:off x="5659634" y="2214176"/>
              <a:ext cx="8678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Economy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9EA138-4623-A4D5-4EFD-39CE9666C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06898" y="2224657"/>
              <a:ext cx="540913" cy="495837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34F3DA3-E927-68DC-67D0-DC4778C2DC2C}"/>
              </a:ext>
            </a:extLst>
          </p:cNvPr>
          <p:cNvGrpSpPr/>
          <p:nvPr/>
        </p:nvGrpSpPr>
        <p:grpSpPr>
          <a:xfrm>
            <a:off x="1940628" y="1669067"/>
            <a:ext cx="1324991" cy="504974"/>
            <a:chOff x="1877128" y="2203958"/>
            <a:chExt cx="1324991" cy="504974"/>
          </a:xfrm>
        </p:grpSpPr>
        <p:sp>
          <p:nvSpPr>
            <p:cNvPr id="33" name="Text Placeholder 3">
              <a:extLst>
                <a:ext uri="{FF2B5EF4-FFF2-40B4-BE49-F238E27FC236}">
                  <a16:creationId xmlns:a16="http://schemas.microsoft.com/office/drawing/2014/main" id="{26CD016F-C1E6-11E2-1C7B-E8B63E2E63CD}"/>
                </a:ext>
              </a:extLst>
            </p:cNvPr>
            <p:cNvSpPr txBox="1">
              <a:spLocks/>
            </p:cNvSpPr>
            <p:nvPr/>
          </p:nvSpPr>
          <p:spPr>
            <a:xfrm>
              <a:off x="2372321" y="2203958"/>
              <a:ext cx="829798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Health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667915-06EE-BAE0-AC2F-FFCA31A05F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77128" y="2219535"/>
              <a:ext cx="566670" cy="48939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37A5C03-3631-C878-992F-8B53C5619E2C}"/>
              </a:ext>
            </a:extLst>
          </p:cNvPr>
          <p:cNvGrpSpPr/>
          <p:nvPr/>
        </p:nvGrpSpPr>
        <p:grpSpPr>
          <a:xfrm>
            <a:off x="175987" y="1669554"/>
            <a:ext cx="1470840" cy="504000"/>
            <a:chOff x="264887" y="1669554"/>
            <a:chExt cx="1470840" cy="504000"/>
          </a:xfrm>
        </p:grpSpPr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FEAAA24C-C7A9-0928-2810-82978E0A647D}"/>
                </a:ext>
              </a:extLst>
            </p:cNvPr>
            <p:cNvSpPr txBox="1">
              <a:spLocks/>
            </p:cNvSpPr>
            <p:nvPr/>
          </p:nvSpPr>
          <p:spPr>
            <a:xfrm>
              <a:off x="630298" y="1669554"/>
              <a:ext cx="1105429" cy="504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0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7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1800"/>
                </a:spcBef>
              </a:pPr>
              <a:r>
                <a:rPr lang="en-NZ" sz="1400" b="1" dirty="0">
                  <a:solidFill>
                    <a:srgbClr val="18434D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Environment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7DC6AB7-BF4D-4A0B-B4C3-4615E5934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151600" flipH="1">
              <a:off x="422663" y="1613088"/>
              <a:ext cx="210369" cy="525922"/>
            </a:xfrm>
            <a:prstGeom prst="ellipse">
              <a:avLst/>
            </a:prstGeom>
          </p:spPr>
        </p:pic>
      </p:grp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5403EBF5-0C23-9963-3CF5-81D39B2D93FD}"/>
              </a:ext>
            </a:extLst>
          </p:cNvPr>
          <p:cNvSpPr txBox="1">
            <a:spLocks/>
          </p:cNvSpPr>
          <p:nvPr/>
        </p:nvSpPr>
        <p:spPr>
          <a:xfrm>
            <a:off x="-17587" y="7966062"/>
            <a:ext cx="6844239" cy="1068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</a:t>
            </a: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Frédéric Normand, via CABI</a:t>
            </a:r>
            <a:endParaRPr lang="en-NZ" sz="1050" dirty="0">
              <a:solidFill>
                <a:srgbClr val="2C4F4B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6000">
              <a:lnSpc>
                <a:spcPct val="100000"/>
              </a:lnSpc>
              <a:spcBef>
                <a:spcPts val="18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and map	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Psydium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NZ" sz="1050" i="1" dirty="0" err="1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cattleianum</a:t>
            </a:r>
            <a:r>
              <a:rPr lang="en-NZ" sz="1050" i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(Strawberry guava) – CABI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https://www.cabi.org/isc/datasheet/45135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138403F-E76C-611F-B37B-2EF5F819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857999" cy="1052993"/>
          </a:xfrm>
          <a:solidFill>
            <a:srgbClr val="18434D"/>
          </a:solidFill>
          <a:ln>
            <a:noFill/>
          </a:ln>
        </p:spPr>
        <p:txBody>
          <a:bodyPr anchor="ctr"/>
          <a:lstStyle/>
          <a:p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Strawberry guava</a:t>
            </a:r>
            <a:b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NZ" sz="2800" b="1" dirty="0">
                <a:solidFill>
                  <a:srgbClr val="E8F3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NZ" sz="1600" b="1" i="1" dirty="0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Psidium </a:t>
            </a:r>
            <a:r>
              <a:rPr lang="en-NZ" sz="1600" b="1" i="1" dirty="0" err="1">
                <a:solidFill>
                  <a:srgbClr val="E2C0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cattleianum</a:t>
            </a:r>
            <a:endParaRPr lang="en-NZ" b="1" dirty="0">
              <a:solidFill>
                <a:srgbClr val="E2C0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F62B84C-CD2C-3B83-1382-C57362EC07D8}"/>
              </a:ext>
            </a:extLst>
          </p:cNvPr>
          <p:cNvSpPr txBox="1">
            <a:spLocks/>
          </p:cNvSpPr>
          <p:nvPr/>
        </p:nvSpPr>
        <p:spPr>
          <a:xfrm>
            <a:off x="-1" y="982839"/>
            <a:ext cx="6858000" cy="457193"/>
          </a:xfrm>
          <a:prstGeom prst="rect">
            <a:avLst/>
          </a:prstGeom>
          <a:solidFill>
            <a:srgbClr val="31869A"/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800"/>
              </a:spcBef>
            </a:pPr>
            <a:r>
              <a:rPr lang="en-NZ" sz="2000" b="1" dirty="0">
                <a:solidFill>
                  <a:srgbClr val="C4E0E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025BF6-D611-11F2-5B66-463838E48CF9}"/>
              </a:ext>
            </a:extLst>
          </p:cNvPr>
          <p:cNvSpPr/>
          <p:nvPr/>
        </p:nvSpPr>
        <p:spPr>
          <a:xfrm>
            <a:off x="1777435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reported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D5C71A0-F71D-8A8B-1CD3-BE030FE21335}"/>
              </a:ext>
            </a:extLst>
          </p:cNvPr>
          <p:cNvSpPr/>
          <p:nvPr/>
        </p:nvSpPr>
        <p:spPr>
          <a:xfrm>
            <a:off x="3460164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reported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E81F383-1BCE-8766-6E0F-183AF4B37553}"/>
              </a:ext>
            </a:extLst>
          </p:cNvPr>
          <p:cNvSpPr/>
          <p:nvPr/>
        </p:nvSpPr>
        <p:spPr>
          <a:xfrm>
            <a:off x="5142894" y="2303963"/>
            <a:ext cx="1596980" cy="1955881"/>
          </a:xfrm>
          <a:prstGeom prst="rect">
            <a:avLst/>
          </a:prstGeom>
          <a:solidFill>
            <a:srgbClr val="EA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NZ" sz="1050" dirty="0">
                <a:solidFill>
                  <a:srgbClr val="1843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used as a fruit crop, but benefits outweighed impacts as it can invade pastures and is a host for several fruit fly species</a:t>
            </a:r>
            <a:endParaRPr lang="en-NZ" sz="1050" i="1" dirty="0">
              <a:solidFill>
                <a:srgbClr val="1843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D1DA9809-F721-716A-24F6-CBB97E682DAB}"/>
              </a:ext>
            </a:extLst>
          </p:cNvPr>
          <p:cNvSpPr txBox="1">
            <a:spLocks/>
          </p:cNvSpPr>
          <p:nvPr/>
        </p:nvSpPr>
        <p:spPr>
          <a:xfrm>
            <a:off x="-17587" y="6480210"/>
            <a:ext cx="6885522" cy="713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1200"/>
              </a:spcBef>
            </a:pP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 Placeholder 26">
            <a:extLst>
              <a:ext uri="{FF2B5EF4-FFF2-40B4-BE49-F238E27FC236}">
                <a16:creationId xmlns:a16="http://schemas.microsoft.com/office/drawing/2014/main" id="{A522EBC0-B324-E4D3-52AA-5B8637F15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7587" y="4962820"/>
            <a:ext cx="6885522" cy="1052993"/>
          </a:xfrm>
        </p:spPr>
        <p:txBody>
          <a:bodyPr numCol="1">
            <a:noAutofit/>
          </a:bodyPr>
          <a:lstStyle/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native to south-east Brazil and northern Uruguay</a:t>
            </a: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b="1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Introduced range	</a:t>
            </a: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widespread throughout the tropics and subtropics and naturalized almost everywhere		it has been introduced, particularly in rainforests and on island ecosystems in the Indian		and Pacific Ocean 	</a:t>
            </a:r>
          </a:p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endParaRPr lang="en-NZ" sz="1050" dirty="0">
              <a:solidFill>
                <a:srgbClr val="2C4F4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36" descr="Logo&#10;&#10;Description automatically generated">
            <a:extLst>
              <a:ext uri="{FF2B5EF4-FFF2-40B4-BE49-F238E27FC236}">
                <a16:creationId xmlns:a16="http://schemas.microsoft.com/office/drawing/2014/main" id="{594D4F65-7439-80AE-76C6-81792D55B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6" y="9083924"/>
            <a:ext cx="1744045" cy="717550"/>
          </a:xfrm>
          <a:prstGeom prst="rect">
            <a:avLst/>
          </a:prstGeom>
        </p:spPr>
      </p:pic>
      <p:pic>
        <p:nvPicPr>
          <p:cNvPr id="4" name="Picture 8" descr="Image result for gef logo">
            <a:extLst>
              <a:ext uri="{FF2B5EF4-FFF2-40B4-BE49-F238E27FC236}">
                <a16:creationId xmlns:a16="http://schemas.microsoft.com/office/drawing/2014/main" id="{7B3D2CED-48C3-A0AA-7DCB-56E98BED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870" y="9145395"/>
            <a:ext cx="532059" cy="628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B65909E-21FF-A3D3-DD10-1033ED0078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597" y="9122024"/>
            <a:ext cx="681339" cy="67554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1F4E79D0-205D-B0EB-878F-96F0FAE0FC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76" y="8987284"/>
            <a:ext cx="898276" cy="898276"/>
          </a:xfrm>
          <a:prstGeom prst="rect">
            <a:avLst/>
          </a:prstGeom>
        </p:spPr>
      </p:pic>
      <p:pic>
        <p:nvPicPr>
          <p:cNvPr id="8" name="Picture 14" descr="UNEP - UN Environment Programme">
            <a:extLst>
              <a:ext uri="{FF2B5EF4-FFF2-40B4-BE49-F238E27FC236}">
                <a16:creationId xmlns:a16="http://schemas.microsoft.com/office/drawing/2014/main" id="{16A61949-28CC-E399-6B3D-0A3460B0D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461" y="9092606"/>
            <a:ext cx="748551" cy="6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6D70F64-1B4A-EAE8-AF93-92DB044A900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11"/>
          <a:stretch/>
        </p:blipFill>
        <p:spPr>
          <a:xfrm>
            <a:off x="4584953" y="9237217"/>
            <a:ext cx="1115881" cy="410964"/>
          </a:xfrm>
          <a:prstGeom prst="rect">
            <a:avLst/>
          </a:prstGeom>
        </p:spPr>
      </p:pic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3AF29EF6-D647-5FEA-E7B2-1959CCDB30C0}"/>
              </a:ext>
            </a:extLst>
          </p:cNvPr>
          <p:cNvSpPr txBox="1">
            <a:spLocks/>
          </p:cNvSpPr>
          <p:nvPr/>
        </p:nvSpPr>
        <p:spPr>
          <a:xfrm>
            <a:off x="-30287" y="6563817"/>
            <a:ext cx="6885522" cy="1052993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>
              <a:lnSpc>
                <a:spcPct val="100000"/>
              </a:lnSpc>
              <a:spcBef>
                <a:spcPts val="600"/>
              </a:spcBef>
              <a:tabLst>
                <a:tab pos="864000" algn="l"/>
              </a:tabLst>
            </a:pPr>
            <a:r>
              <a:rPr lang="en-NZ" sz="1050" dirty="0">
                <a:solidFill>
                  <a:srgbClr val="2C4F4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form of the trees depends on the environment. In full sunlight, it is a slow growing evergreen shrub, 2-4 m tall and often branching from the base with an overall round shape. Under shaded conditions it is straight and  branches weakly and can reach 8 m tall</a:t>
            </a:r>
          </a:p>
        </p:txBody>
      </p:sp>
    </p:spTree>
    <p:extLst>
      <p:ext uri="{BB962C8B-B14F-4D97-AF65-F5344CB8AC3E}">
        <p14:creationId xmlns:p14="http://schemas.microsoft.com/office/powerpoint/2010/main" val="25075698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bd28d3b-2eb6-4c86-a122-9a28e2ca895d" xsi:nil="true"/>
    <lcf76f155ced4ddcb4097134ff3c332f xmlns="659f04ed-c2e1-4740-8d05-705e7d8c863e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A15BE653C5C64A88B943E631BB533B" ma:contentTypeVersion="15" ma:contentTypeDescription="Create a new document." ma:contentTypeScope="" ma:versionID="445505d6c07d49e4f610b75f7f504039">
  <xsd:schema xmlns:xsd="http://www.w3.org/2001/XMLSchema" xmlns:xs="http://www.w3.org/2001/XMLSchema" xmlns:p="http://schemas.microsoft.com/office/2006/metadata/properties" xmlns:ns2="659f04ed-c2e1-4740-8d05-705e7d8c863e" xmlns:ns3="9bd28d3b-2eb6-4c86-a122-9a28e2ca895d" targetNamespace="http://schemas.microsoft.com/office/2006/metadata/properties" ma:root="true" ma:fieldsID="fdce5aa0a25181caeb6dacb69475d062" ns2:_="" ns3:_="">
    <xsd:import namespace="659f04ed-c2e1-4740-8d05-705e7d8c863e"/>
    <xsd:import namespace="9bd28d3b-2eb6-4c86-a122-9a28e2ca8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9f04ed-c2e1-4740-8d05-705e7d8c86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37fece0-7c67-4b6d-b059-36af53aee6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28d3b-2eb6-4c86-a122-9a28e2ca8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c62220e1-ce1d-4d49-94d0-6160d0f9ae98}" ma:internalName="TaxCatchAll" ma:showField="CatchAllData" ma:web="9bd28d3b-2eb6-4c86-a122-9a28e2ca8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EE7D3E-23E2-4F8C-A563-F5B5CE073448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659f04ed-c2e1-4740-8d05-705e7d8c863e"/>
    <ds:schemaRef ds:uri="http://purl.org/dc/elements/1.1/"/>
    <ds:schemaRef ds:uri="http://purl.org/dc/terms/"/>
    <ds:schemaRef ds:uri="http://www.w3.org/XML/1998/namespace"/>
    <ds:schemaRef ds:uri="9bd28d3b-2eb6-4c86-a122-9a28e2ca895d"/>
    <ds:schemaRef ds:uri="http://schemas.microsoft.com/office/infopath/2007/PartnerControl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8973E5C-EBB5-404A-8403-4CD0060871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9f04ed-c2e1-4740-8d05-705e7d8c863e"/>
    <ds:schemaRef ds:uri="9bd28d3b-2eb6-4c86-a122-9a28e2ca8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D061B04-E000-48AF-8E43-C756013BC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1928</TotalTime>
  <Words>407</Words>
  <Application>Microsoft Office PowerPoint</Application>
  <PresentationFormat>A4 Paper (210x297 mm)</PresentationFormat>
  <Paragraphs>42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Office Theme</vt:lpstr>
      <vt:lpstr>PowerPoint Presentation</vt:lpstr>
      <vt:lpstr>  Strawberry guava   Psidium cattleianum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Mongoose Herpestes auropunctatus, H. fuscus and other species*</dc:title>
  <dc:creator>Monica Gruber</dc:creator>
  <cp:lastModifiedBy>Monica Gruber</cp:lastModifiedBy>
  <cp:revision>5</cp:revision>
  <dcterms:created xsi:type="dcterms:W3CDTF">2022-07-10T23:01:02Z</dcterms:created>
  <dcterms:modified xsi:type="dcterms:W3CDTF">2022-09-13T04:59:58Z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0x0101008BA15BE653C5C64A88B943E631BB533B</vt:lpwstr>
  </property>
  <property fmtid="{D5CDD505-2E9C-101B-9397-08002B2CF9AE}" pid="3" name="MediaServiceImageTags">
    <vt:lpwstr/>
  </property>
</Properties>
</file>