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7"/>
  </p:notesMasterIdLst>
  <p:sldIdLst>
    <p:sldId id="285" r:id="rId4"/>
    <p:sldId id="290" r:id="rId5"/>
    <p:sldId id="291" r:id="rId6"/>
  </p:sldIdLst>
  <p:sldSz cx="6858000" cy="9906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664"/>
    <a:srgbClr val="2F9ACF"/>
    <a:srgbClr val="2F99CD"/>
    <a:srgbClr val="47A6D5"/>
    <a:srgbClr val="216D93"/>
    <a:srgbClr val="63B3DB"/>
    <a:srgbClr val="98CDE8"/>
    <a:srgbClr val="C6E3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6" autoAdjust="0"/>
    <p:restoredTop sz="85482" autoAdjust="0"/>
  </p:normalViewPr>
  <p:slideViewPr>
    <p:cSldViewPr>
      <p:cViewPr varScale="1">
        <p:scale>
          <a:sx n="51" d="100"/>
          <a:sy n="51" d="100"/>
        </p:scale>
        <p:origin x="2856" y="4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DB7F6-2F5D-44C3-987C-BDED7BA3BC27}" type="datetimeFigureOut">
              <a:rPr lang="en-NZ" smtClean="0"/>
              <a:t>8/09/2022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01F66-958C-47D7-89E0-E8F92C669F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385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Example: This is a version of the Yellow crazy ant poster </a:t>
            </a:r>
            <a:r>
              <a:rPr lang="en-NZ" baseline="0" dirty="0"/>
              <a:t>intended to be printed A4 size</a:t>
            </a:r>
            <a:r>
              <a:rPr lang="en-NZ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01F66-958C-47D7-89E0-E8F92C669F78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5714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Example: This is a version of the Little</a:t>
            </a:r>
            <a:r>
              <a:rPr lang="en-NZ" baseline="0" dirty="0"/>
              <a:t> fire ant poster intended to be printed A4 size</a:t>
            </a:r>
            <a:r>
              <a:rPr lang="en-NZ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01F66-958C-47D7-89E0-E8F92C669F78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4169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 userDrawn="1"/>
        </p:nvSpPr>
        <p:spPr>
          <a:xfrm>
            <a:off x="4109883" y="1252462"/>
            <a:ext cx="184731" cy="4094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NZ" sz="2000" dirty="0">
              <a:solidFill>
                <a:srgbClr val="F26664"/>
              </a:solidFill>
              <a:latin typeface="Franklin Gothic Medium" panose="020B06030201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488028" y="-5281"/>
            <a:ext cx="3369972" cy="1253174"/>
            <a:chOff x="3488028" y="-5281"/>
            <a:chExt cx="3369972" cy="1253174"/>
          </a:xfrm>
        </p:grpSpPr>
        <p:sp>
          <p:nvSpPr>
            <p:cNvPr id="19" name="Rectangle 18"/>
            <p:cNvSpPr/>
            <p:nvPr/>
          </p:nvSpPr>
          <p:spPr>
            <a:xfrm>
              <a:off x="3488028" y="124"/>
              <a:ext cx="3369972" cy="1247769"/>
            </a:xfrm>
            <a:prstGeom prst="rect">
              <a:avLst/>
            </a:prstGeom>
            <a:solidFill>
              <a:srgbClr val="2F99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488028" y="-5281"/>
              <a:ext cx="3065172" cy="155971"/>
            </a:xfrm>
            <a:prstGeom prst="rect">
              <a:avLst/>
            </a:prstGeom>
            <a:solidFill>
              <a:srgbClr val="F26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616851" y="1252462"/>
            <a:ext cx="184731" cy="4094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NZ" sz="2000" dirty="0">
              <a:solidFill>
                <a:srgbClr val="F26664"/>
              </a:solidFill>
              <a:latin typeface="Franklin Gothic Medium" panose="020B0603020102020204" pitchFamily="34" charset="0"/>
            </a:endParaRP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-5004" y="-5281"/>
            <a:ext cx="3369972" cy="1253174"/>
            <a:chOff x="3488028" y="-5281"/>
            <a:chExt cx="3369972" cy="1253174"/>
          </a:xfrm>
        </p:grpSpPr>
        <p:sp>
          <p:nvSpPr>
            <p:cNvPr id="23" name="Rectangle 22"/>
            <p:cNvSpPr/>
            <p:nvPr/>
          </p:nvSpPr>
          <p:spPr>
            <a:xfrm>
              <a:off x="3488028" y="124"/>
              <a:ext cx="3369972" cy="1247769"/>
            </a:xfrm>
            <a:prstGeom prst="rect">
              <a:avLst/>
            </a:prstGeom>
            <a:solidFill>
              <a:srgbClr val="2F99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88028" y="-5281"/>
              <a:ext cx="3065172" cy="155971"/>
            </a:xfrm>
            <a:prstGeom prst="rect">
              <a:avLst/>
            </a:prstGeom>
            <a:solidFill>
              <a:srgbClr val="F26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5" name="Rectangle 24"/>
          <p:cNvSpPr/>
          <p:nvPr userDrawn="1"/>
        </p:nvSpPr>
        <p:spPr>
          <a:xfrm>
            <a:off x="-5004" y="9753600"/>
            <a:ext cx="3369972" cy="159264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46032" y="9050650"/>
            <a:ext cx="3288538" cy="668422"/>
            <a:chOff x="46032" y="9050650"/>
            <a:chExt cx="3288538" cy="668422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693" y="9050650"/>
              <a:ext cx="767877" cy="667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4" descr="http://52.64.242.214/uploads/PIAT_content/images/logos/Logo%20without%20tagline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89595" y="9398818"/>
              <a:ext cx="582633" cy="2134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032" y="9324032"/>
              <a:ext cx="606670" cy="342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3" descr="http://www.sprep.org/biodiversity/pyod/img/sprepLogo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729" y="9293136"/>
              <a:ext cx="281453" cy="42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0469" y="9325846"/>
              <a:ext cx="376148" cy="348615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6399" y="9258356"/>
              <a:ext cx="387002" cy="460716"/>
            </a:xfrm>
            <a:prstGeom prst="rect">
              <a:avLst/>
            </a:prstGeom>
          </p:spPr>
        </p:pic>
      </p:grpSp>
      <p:sp>
        <p:nvSpPr>
          <p:cNvPr id="33" name="Rectangle 32"/>
          <p:cNvSpPr/>
          <p:nvPr userDrawn="1"/>
        </p:nvSpPr>
        <p:spPr>
          <a:xfrm>
            <a:off x="3496978" y="9761591"/>
            <a:ext cx="3369972" cy="159264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548014" y="9058641"/>
            <a:ext cx="3288538" cy="668422"/>
            <a:chOff x="46032" y="9050650"/>
            <a:chExt cx="3288538" cy="668422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693" y="9050650"/>
              <a:ext cx="767877" cy="667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4" descr="http://52.64.242.214/uploads/PIAT_content/images/logos/Logo%20without%20tagline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89595" y="9398818"/>
              <a:ext cx="582633" cy="2134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032" y="9324032"/>
              <a:ext cx="606670" cy="342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3" descr="http://www.sprep.org/biodiversity/pyod/img/sprepLogo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729" y="9293136"/>
              <a:ext cx="281453" cy="42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0469" y="9325846"/>
              <a:ext cx="376148" cy="348615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6399" y="9258356"/>
              <a:ext cx="387002" cy="4607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419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-5004" y="-5281"/>
            <a:ext cx="6863004" cy="1253174"/>
            <a:chOff x="3488028" y="-5281"/>
            <a:chExt cx="3369972" cy="1253174"/>
          </a:xfrm>
        </p:grpSpPr>
        <p:sp>
          <p:nvSpPr>
            <p:cNvPr id="11" name="Rectangle 10"/>
            <p:cNvSpPr/>
            <p:nvPr/>
          </p:nvSpPr>
          <p:spPr>
            <a:xfrm>
              <a:off x="3488028" y="124"/>
              <a:ext cx="3369972" cy="1247769"/>
            </a:xfrm>
            <a:prstGeom prst="rect">
              <a:avLst/>
            </a:prstGeom>
            <a:solidFill>
              <a:srgbClr val="2F99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488028" y="-5281"/>
              <a:ext cx="3065172" cy="155971"/>
            </a:xfrm>
            <a:prstGeom prst="rect">
              <a:avLst/>
            </a:prstGeom>
            <a:solidFill>
              <a:srgbClr val="F26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1" name="Rectangle 20"/>
          <p:cNvSpPr/>
          <p:nvPr userDrawn="1"/>
        </p:nvSpPr>
        <p:spPr>
          <a:xfrm>
            <a:off x="3496978" y="9761591"/>
            <a:ext cx="3369972" cy="159264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3548014" y="9058641"/>
            <a:ext cx="3288538" cy="668422"/>
            <a:chOff x="46032" y="9050650"/>
            <a:chExt cx="3288538" cy="668422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693" y="9050650"/>
              <a:ext cx="767877" cy="667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4" descr="http://52.64.242.214/uploads/PIAT_content/images/logos/Logo%20without%20tagline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89595" y="9398818"/>
              <a:ext cx="582633" cy="2134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032" y="9324032"/>
              <a:ext cx="606670" cy="342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3" descr="http://www.sprep.org/biodiversity/pyod/img/sprepLogo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729" y="9293136"/>
              <a:ext cx="281453" cy="42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0469" y="9325846"/>
              <a:ext cx="376148" cy="348615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6399" y="9258356"/>
              <a:ext cx="387002" cy="4607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434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720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0F5F-589D-43CE-931C-6EA9E708C941}" type="datetimeFigureOut">
              <a:rPr lang="en-NZ" smtClean="0"/>
              <a:t>8/09/2022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2AEA-FD71-4860-9C48-F0C518609B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255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96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2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1.png"/><Relationship Id="rId21" Type="http://schemas.openxmlformats.org/officeDocument/2006/relationships/image" Target="../media/image20.jpeg"/><Relationship Id="rId7" Type="http://schemas.openxmlformats.org/officeDocument/2006/relationships/image" Target="../media/image5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11" Type="http://schemas.openxmlformats.org/officeDocument/2006/relationships/image" Target="../media/image10.jpeg"/><Relationship Id="rId5" Type="http://schemas.openxmlformats.org/officeDocument/2006/relationships/image" Target="../media/image3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2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17.jpeg"/><Relationship Id="rId18" Type="http://schemas.openxmlformats.org/officeDocument/2006/relationships/image" Target="../media/image4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12" Type="http://schemas.openxmlformats.org/officeDocument/2006/relationships/image" Target="../media/image28.jpeg"/><Relationship Id="rId17" Type="http://schemas.openxmlformats.org/officeDocument/2006/relationships/image" Target="../media/image3.png"/><Relationship Id="rId2" Type="http://schemas.openxmlformats.org/officeDocument/2006/relationships/image" Target="../media/image21.png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jpeg"/><Relationship Id="rId11" Type="http://schemas.openxmlformats.org/officeDocument/2006/relationships/image" Target="../media/image15.jpeg"/><Relationship Id="rId5" Type="http://schemas.openxmlformats.org/officeDocument/2006/relationships/image" Target="../media/image24.jpeg"/><Relationship Id="rId15" Type="http://schemas.openxmlformats.org/officeDocument/2006/relationships/image" Target="../media/image1.png"/><Relationship Id="rId10" Type="http://schemas.openxmlformats.org/officeDocument/2006/relationships/image" Target="../media/image14.jpeg"/><Relationship Id="rId19" Type="http://schemas.openxmlformats.org/officeDocument/2006/relationships/image" Target="../media/image5.png"/><Relationship Id="rId4" Type="http://schemas.openxmlformats.org/officeDocument/2006/relationships/image" Target="../media/image23.jpeg"/><Relationship Id="rId9" Type="http://schemas.openxmlformats.org/officeDocument/2006/relationships/image" Target="../media/image13.jpeg"/><Relationship Id="rId14" Type="http://schemas.openxmlformats.org/officeDocument/2006/relationships/image" Target="../media/image2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18" Type="http://schemas.openxmlformats.org/officeDocument/2006/relationships/image" Target="../media/image28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12" Type="http://schemas.openxmlformats.org/officeDocument/2006/relationships/image" Target="../media/image5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jpeg"/><Relationship Id="rId20" Type="http://schemas.openxmlformats.org/officeDocument/2006/relationships/image" Target="../media/image3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3.png"/><Relationship Id="rId11" Type="http://schemas.openxmlformats.org/officeDocument/2006/relationships/image" Target="../media/image4.jpeg"/><Relationship Id="rId5" Type="http://schemas.openxmlformats.org/officeDocument/2006/relationships/image" Target="../media/image32.jpeg"/><Relationship Id="rId15" Type="http://schemas.openxmlformats.org/officeDocument/2006/relationships/image" Target="../media/image13.jpeg"/><Relationship Id="rId10" Type="http://schemas.openxmlformats.org/officeDocument/2006/relationships/image" Target="../media/image3.png"/><Relationship Id="rId19" Type="http://schemas.openxmlformats.org/officeDocument/2006/relationships/image" Target="../media/image17.jpeg"/><Relationship Id="rId4" Type="http://schemas.openxmlformats.org/officeDocument/2006/relationships/image" Target="../media/image31.png"/><Relationship Id="rId9" Type="http://schemas.openxmlformats.org/officeDocument/2006/relationships/image" Target="../media/image2.png"/><Relationship Id="rId1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Rectangle 267"/>
          <p:cNvSpPr/>
          <p:nvPr/>
        </p:nvSpPr>
        <p:spPr>
          <a:xfrm>
            <a:off x="0" y="5405"/>
            <a:ext cx="3369972" cy="1419190"/>
          </a:xfrm>
          <a:prstGeom prst="rect">
            <a:avLst/>
          </a:prstGeom>
          <a:solidFill>
            <a:srgbClr val="2F99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9" name="Rectangle 268"/>
          <p:cNvSpPr/>
          <p:nvPr/>
        </p:nvSpPr>
        <p:spPr>
          <a:xfrm>
            <a:off x="0" y="0"/>
            <a:ext cx="3065172" cy="155971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0" name="TextBox 269"/>
          <p:cNvSpPr txBox="1"/>
          <p:nvPr/>
        </p:nvSpPr>
        <p:spPr>
          <a:xfrm>
            <a:off x="123327" y="157681"/>
            <a:ext cx="29570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latin typeface="Franklin Gothic Medium" panose="020B0603020102020204" pitchFamily="34" charset="0"/>
              </a:rPr>
              <a:t>YELLOW CRAZY ANT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123327" y="982892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STOP THIS INVADER</a:t>
            </a:r>
          </a:p>
        </p:txBody>
      </p:sp>
      <p:sp>
        <p:nvSpPr>
          <p:cNvPr id="272" name="Rectangle 271"/>
          <p:cNvSpPr/>
          <p:nvPr/>
        </p:nvSpPr>
        <p:spPr>
          <a:xfrm>
            <a:off x="153728" y="1424595"/>
            <a:ext cx="3216244" cy="409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NZ" sz="2000" dirty="0">
                <a:solidFill>
                  <a:srgbClr val="F26664"/>
                </a:solidFill>
                <a:latin typeface="Franklin Gothic Medium" panose="020B0603020102020204" pitchFamily="34" charset="0"/>
              </a:rPr>
              <a:t>IN THE PACIFIC</a:t>
            </a:r>
          </a:p>
        </p:txBody>
      </p:sp>
      <p:sp>
        <p:nvSpPr>
          <p:cNvPr id="273" name="TextBox 120"/>
          <p:cNvSpPr txBox="1"/>
          <p:nvPr/>
        </p:nvSpPr>
        <p:spPr>
          <a:xfrm>
            <a:off x="3483590" y="210715"/>
            <a:ext cx="3209836" cy="122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These ants </a:t>
            </a:r>
            <a:r>
              <a:rPr lang="en-US" sz="1400" b="1" dirty="0">
                <a:latin typeface="Lucida Sans" panose="020B0602030504020204" pitchFamily="34" charset="0"/>
                <a:cs typeface="Lucida Sans Unicode" panose="020B0602030504020204" pitchFamily="34" charset="0"/>
              </a:rPr>
              <a:t>will cause harm </a:t>
            </a: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to you, your crops and your environment. If you find any of these ants, contact your local biosecurity/quarantine</a:t>
            </a:r>
          </a:p>
        </p:txBody>
      </p:sp>
      <p:sp>
        <p:nvSpPr>
          <p:cNvPr id="274" name="Rectangle 273"/>
          <p:cNvSpPr/>
          <p:nvPr/>
        </p:nvSpPr>
        <p:spPr>
          <a:xfrm>
            <a:off x="3488454" y="9758881"/>
            <a:ext cx="3369972" cy="159264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75" name="Group 274"/>
          <p:cNvGrpSpPr/>
          <p:nvPr/>
        </p:nvGrpSpPr>
        <p:grpSpPr>
          <a:xfrm>
            <a:off x="3539490" y="9055931"/>
            <a:ext cx="3288538" cy="668422"/>
            <a:chOff x="46032" y="9050650"/>
            <a:chExt cx="3288538" cy="668422"/>
          </a:xfrm>
        </p:grpSpPr>
        <p:pic>
          <p:nvPicPr>
            <p:cNvPr id="30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693" y="9050650"/>
              <a:ext cx="767877" cy="667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0" name="Picture 4" descr="http://52.64.242.214/uploads/PIAT_content/images/logos/Logo%20without%20tagline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89595" y="9398818"/>
              <a:ext cx="582633" cy="2134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1" name="Picture 5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032" y="9324032"/>
              <a:ext cx="606670" cy="342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2" name="Picture 3" descr="http://www.sprep.org/biodiversity/pyod/img/sprepLogo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729" y="9293136"/>
              <a:ext cx="281453" cy="42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3" name="Picture 312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0469" y="9325846"/>
              <a:ext cx="376148" cy="348615"/>
            </a:xfrm>
            <a:prstGeom prst="rect">
              <a:avLst/>
            </a:prstGeom>
          </p:spPr>
        </p:pic>
        <p:pic>
          <p:nvPicPr>
            <p:cNvPr id="314" name="Picture 31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6399" y="9258356"/>
              <a:ext cx="387002" cy="460716"/>
            </a:xfrm>
            <a:prstGeom prst="rect">
              <a:avLst/>
            </a:prstGeom>
          </p:spPr>
        </p:pic>
      </p:grpSp>
      <p:sp>
        <p:nvSpPr>
          <p:cNvPr id="276" name="Rectangle 275"/>
          <p:cNvSpPr/>
          <p:nvPr/>
        </p:nvSpPr>
        <p:spPr>
          <a:xfrm>
            <a:off x="0" y="2099588"/>
            <a:ext cx="6858426" cy="6869219"/>
          </a:xfrm>
          <a:prstGeom prst="rect">
            <a:avLst/>
          </a:prstGeom>
          <a:gradFill flip="none" rotWithShape="1">
            <a:gsLst>
              <a:gs pos="0">
                <a:srgbClr val="2F99CD"/>
              </a:gs>
              <a:gs pos="45000">
                <a:srgbClr val="2F9ACF">
                  <a:tint val="44500"/>
                  <a:satMod val="160000"/>
                </a:srgbClr>
              </a:gs>
              <a:gs pos="77000">
                <a:srgbClr val="2F9AC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gradFill flip="none" rotWithShape="1">
                <a:gsLst>
                  <a:gs pos="0">
                    <a:srgbClr val="216D93"/>
                  </a:gs>
                  <a:gs pos="58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6200000" scaled="1"/>
                <a:tileRect/>
              </a:gra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-25844" y="1977442"/>
            <a:ext cx="2235644" cy="6766560"/>
            <a:chOff x="3487605" y="1977443"/>
            <a:chExt cx="1913702" cy="5792135"/>
          </a:xfrm>
        </p:grpSpPr>
        <p:sp>
          <p:nvSpPr>
            <p:cNvPr id="277" name="Rectangle 276"/>
            <p:cNvSpPr/>
            <p:nvPr/>
          </p:nvSpPr>
          <p:spPr>
            <a:xfrm>
              <a:off x="3493458" y="2932227"/>
              <a:ext cx="388495" cy="61555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r>
                <a:rPr lang="en-NZ" sz="400" dirty="0">
                  <a:solidFill>
                    <a:schemeClr val="bg2">
                      <a:lumMod val="75000"/>
                    </a:schemeClr>
                  </a:solidFill>
                  <a:latin typeface="Lucida Sans" panose="020B0602030504020204" pitchFamily="34" charset="0"/>
                </a:rPr>
                <a:t>© Phil Lester</a:t>
              </a:r>
            </a:p>
          </p:txBody>
        </p:sp>
        <p:pic>
          <p:nvPicPr>
            <p:cNvPr id="278" name="Picture 277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493458" y="3127914"/>
              <a:ext cx="1632251" cy="1015200"/>
            </a:xfrm>
            <a:prstGeom prst="rect">
              <a:avLst/>
            </a:prstGeom>
          </p:spPr>
        </p:pic>
        <p:pic>
          <p:nvPicPr>
            <p:cNvPr id="279" name="Picture 278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493458" y="1977443"/>
              <a:ext cx="1649700" cy="1015200"/>
            </a:xfrm>
            <a:prstGeom prst="rect">
              <a:avLst/>
            </a:prstGeom>
          </p:spPr>
        </p:pic>
        <p:pic>
          <p:nvPicPr>
            <p:cNvPr id="280" name="Picture 279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494250" y="4337363"/>
              <a:ext cx="1746222" cy="1015200"/>
            </a:xfrm>
            <a:prstGeom prst="rect">
              <a:avLst/>
            </a:prstGeom>
          </p:spPr>
        </p:pic>
        <p:sp>
          <p:nvSpPr>
            <p:cNvPr id="281" name="Rectangle 280"/>
            <p:cNvSpPr/>
            <p:nvPr/>
          </p:nvSpPr>
          <p:spPr>
            <a:xfrm flipH="1">
              <a:off x="3507246" y="2920563"/>
              <a:ext cx="836264" cy="61555"/>
            </a:xfrm>
            <a:prstGeom prst="rect">
              <a:avLst/>
            </a:prstGeom>
          </p:spPr>
          <p:txBody>
            <a:bodyPr wrap="square" lIns="36000" tIns="0" rIns="36000" bIns="0">
              <a:spAutoFit/>
            </a:bodyPr>
            <a:lstStyle/>
            <a:p>
              <a:pPr defTabSz="0"/>
              <a:r>
                <a:rPr lang="en-NZ" sz="400" dirty="0">
                  <a:solidFill>
                    <a:schemeClr val="bg2">
                      <a:lumMod val="90000"/>
                    </a:schemeClr>
                  </a:solidFill>
                  <a:latin typeface="Lucida Sans" panose="020B0602030504020204" pitchFamily="34" charset="0"/>
                </a:rPr>
                <a:t>© www.alexanderwild.com</a:t>
              </a: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3499255" y="4081559"/>
              <a:ext cx="388495" cy="61555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r>
                <a:rPr lang="en-NZ" sz="400" dirty="0">
                  <a:solidFill>
                    <a:schemeClr val="bg2">
                      <a:lumMod val="75000"/>
                    </a:schemeClr>
                  </a:solidFill>
                  <a:latin typeface="Lucida Sans" panose="020B0602030504020204" pitchFamily="34" charset="0"/>
                </a:rPr>
                <a:t>© Phil Lester</a:t>
              </a: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499256" y="5296802"/>
              <a:ext cx="401319" cy="61555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r>
                <a:rPr lang="en-NZ" sz="400" dirty="0">
                  <a:solidFill>
                    <a:schemeClr val="bg2">
                      <a:lumMod val="75000"/>
                    </a:schemeClr>
                  </a:solidFill>
                  <a:latin typeface="Lucida Sans" panose="020B0602030504020204" pitchFamily="34" charset="0"/>
                </a:rPr>
                <a:t>© Pete Green</a:t>
              </a:r>
            </a:p>
          </p:txBody>
        </p:sp>
        <p:pic>
          <p:nvPicPr>
            <p:cNvPr id="284" name="Picture 283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253" b="12578"/>
            <a:stretch/>
          </p:blipFill>
          <p:spPr>
            <a:xfrm>
              <a:off x="3499255" y="5560466"/>
              <a:ext cx="1902052" cy="1015200"/>
            </a:xfrm>
            <a:prstGeom prst="rect">
              <a:avLst/>
            </a:prstGeom>
          </p:spPr>
        </p:pic>
        <p:sp>
          <p:nvSpPr>
            <p:cNvPr id="285" name="Rectangle 284"/>
            <p:cNvSpPr/>
            <p:nvPr/>
          </p:nvSpPr>
          <p:spPr>
            <a:xfrm>
              <a:off x="3503119" y="6516002"/>
              <a:ext cx="758136" cy="61555"/>
            </a:xfrm>
            <a:prstGeom prst="rect">
              <a:avLst/>
            </a:prstGeom>
          </p:spPr>
          <p:txBody>
            <a:bodyPr wrap="square" lIns="36000" tIns="0" rIns="36000" bIns="0">
              <a:spAutoFit/>
            </a:bodyPr>
            <a:lstStyle/>
            <a:p>
              <a:r>
                <a:rPr lang="en-NZ" sz="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ucida Sans" panose="020B0602030504020204" pitchFamily="34" charset="0"/>
                </a:rPr>
                <a:t>© </a:t>
              </a:r>
              <a:r>
                <a:rPr lang="en-NZ" sz="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Lucida Sans" panose="020B0602030504020204" pitchFamily="34" charset="0"/>
                </a:rPr>
                <a:t>Kirsti</a:t>
              </a:r>
              <a:r>
                <a:rPr lang="en-NZ" sz="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ucida Sans" panose="020B0602030504020204" pitchFamily="34" charset="0"/>
                </a:rPr>
                <a:t> Abbott</a:t>
              </a:r>
            </a:p>
          </p:txBody>
        </p:sp>
        <p:pic>
          <p:nvPicPr>
            <p:cNvPr id="286" name="Picture 285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488453" y="6754378"/>
              <a:ext cx="1660230" cy="1015200"/>
            </a:xfrm>
            <a:prstGeom prst="rect">
              <a:avLst/>
            </a:prstGeom>
          </p:spPr>
        </p:pic>
        <p:sp>
          <p:nvSpPr>
            <p:cNvPr id="287" name="Rectangle 286"/>
            <p:cNvSpPr/>
            <p:nvPr/>
          </p:nvSpPr>
          <p:spPr>
            <a:xfrm>
              <a:off x="3487605" y="7702836"/>
              <a:ext cx="539177" cy="61555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r>
                <a:rPr lang="en-NZ" sz="400" dirty="0">
                  <a:solidFill>
                    <a:schemeClr val="bg2">
                      <a:lumMod val="50000"/>
                    </a:schemeClr>
                  </a:solidFill>
                  <a:latin typeface="Lucida Sans" panose="020B0602030504020204" pitchFamily="34" charset="0"/>
                </a:rPr>
                <a:t>© Meghan Cooling</a:t>
              </a:r>
            </a:p>
          </p:txBody>
        </p:sp>
      </p:grpSp>
      <p:sp>
        <p:nvSpPr>
          <p:cNvPr id="289" name="Rectangle 288"/>
          <p:cNvSpPr/>
          <p:nvPr/>
        </p:nvSpPr>
        <p:spPr>
          <a:xfrm>
            <a:off x="1887839" y="1937000"/>
            <a:ext cx="4970588" cy="6800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45720" rIns="0" rtlCol="0" anchor="t" anchorCtr="0"/>
          <a:lstStyle/>
          <a:p>
            <a:r>
              <a:rPr lang="en-NZ" sz="1000" i="1" dirty="0" err="1">
                <a:solidFill>
                  <a:srgbClr val="63B3DB"/>
                </a:solidFill>
                <a:latin typeface="Franklin Gothic Medium" panose="020B0603020102020204" pitchFamily="34" charset="0"/>
              </a:rPr>
              <a:t>Anoplolepis</a:t>
            </a:r>
            <a:r>
              <a:rPr lang="en-NZ" sz="1000" i="1" dirty="0">
                <a:solidFill>
                  <a:srgbClr val="63B3DB"/>
                </a:solidFill>
                <a:latin typeface="Franklin Gothic Medium" panose="020B0603020102020204" pitchFamily="34" charset="0"/>
              </a:rPr>
              <a:t> </a:t>
            </a:r>
            <a:r>
              <a:rPr lang="en-NZ" sz="1000" i="1" dirty="0" err="1">
                <a:solidFill>
                  <a:srgbClr val="63B3DB"/>
                </a:solidFill>
                <a:latin typeface="Franklin Gothic Medium" panose="020B0603020102020204" pitchFamily="34" charset="0"/>
              </a:rPr>
              <a:t>gracilipes</a:t>
            </a:r>
            <a:endParaRPr lang="en-NZ" sz="1000" i="1" dirty="0">
              <a:solidFill>
                <a:srgbClr val="63B3DB"/>
              </a:solidFill>
              <a:latin typeface="Franklin Gothic Medium" panose="020B0603020102020204" pitchFamily="34" charset="0"/>
            </a:endParaRPr>
          </a:p>
          <a:p>
            <a:r>
              <a:rPr lang="en-NZ" sz="900" dirty="0">
                <a:solidFill>
                  <a:srgbClr val="F26664"/>
                </a:solidFill>
                <a:latin typeface="Franklin Gothic Medium" panose="020B0603020102020204" pitchFamily="34" charset="0"/>
              </a:rPr>
              <a:t>Size: 5mm</a:t>
            </a:r>
          </a:p>
        </p:txBody>
      </p:sp>
      <p:sp>
        <p:nvSpPr>
          <p:cNvPr id="293" name="TextBox 120"/>
          <p:cNvSpPr txBox="1"/>
          <p:nvPr/>
        </p:nvSpPr>
        <p:spPr>
          <a:xfrm>
            <a:off x="2037838" y="2710355"/>
            <a:ext cx="4108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sprays acid</a:t>
            </a:r>
          </a:p>
        </p:txBody>
      </p:sp>
      <p:sp>
        <p:nvSpPr>
          <p:cNvPr id="294" name="TextBox 123"/>
          <p:cNvSpPr txBox="1"/>
          <p:nvPr/>
        </p:nvSpPr>
        <p:spPr>
          <a:xfrm>
            <a:off x="2488159" y="2710355"/>
            <a:ext cx="389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harms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crops</a:t>
            </a:r>
          </a:p>
        </p:txBody>
      </p:sp>
      <p:sp>
        <p:nvSpPr>
          <p:cNvPr id="295" name="TextBox 124"/>
          <p:cNvSpPr txBox="1"/>
          <p:nvPr/>
        </p:nvSpPr>
        <p:spPr>
          <a:xfrm>
            <a:off x="3363149" y="2710355"/>
            <a:ext cx="4171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harms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wildlife</a:t>
            </a:r>
          </a:p>
        </p:txBody>
      </p:sp>
      <p:sp>
        <p:nvSpPr>
          <p:cNvPr id="296" name="TextBox 125"/>
          <p:cNvSpPr txBox="1"/>
          <p:nvPr/>
        </p:nvSpPr>
        <p:spPr>
          <a:xfrm>
            <a:off x="2944662" y="2710355"/>
            <a:ext cx="4122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harms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people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2065776" y="3155373"/>
            <a:ext cx="4458620" cy="523220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What they look like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movement is fast and erratic – “crazy”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long legs and antennae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yellowish brown body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workers 3-5 mm long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queens are much larger and bulkier than workers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Problems they cause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kill small animals like crabs, birds &amp; lizards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sprays acid, annoys people at home and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farms other insects that damage crops and trees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Where they live</a:t>
            </a:r>
          </a:p>
          <a:p>
            <a:r>
              <a:rPr lang="en-NZ" sz="1100" dirty="0">
                <a:latin typeface="Lucida Sans" panose="020B0602030504020204" pitchFamily="34" charset="0"/>
              </a:rPr>
              <a:t>build nests in and under places like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cracks in buildings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leaves, rocks and wood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rubbish piles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crab burrows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machinery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roots of trees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decaying coconuts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firewood piles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How they travel</a:t>
            </a:r>
          </a:p>
          <a:p>
            <a:r>
              <a:rPr lang="en-NZ" sz="1100" dirty="0">
                <a:latin typeface="Lucida Sans" panose="020B0602030504020204" pitchFamily="34" charset="0"/>
              </a:rPr>
              <a:t>hidden 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fruit and other food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building containers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plants and soil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rubbish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firewood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machinery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vehicles</a:t>
            </a:r>
          </a:p>
        </p:txBody>
      </p:sp>
      <p:sp>
        <p:nvSpPr>
          <p:cNvPr id="305" name="TextBox 126"/>
          <p:cNvSpPr txBox="1"/>
          <p:nvPr/>
        </p:nvSpPr>
        <p:spPr>
          <a:xfrm>
            <a:off x="3846903" y="2710355"/>
            <a:ext cx="407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lives in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trees</a:t>
            </a:r>
          </a:p>
        </p:txBody>
      </p:sp>
      <p:sp>
        <p:nvSpPr>
          <p:cNvPr id="306" name="TextBox 127"/>
          <p:cNvSpPr txBox="1"/>
          <p:nvPr/>
        </p:nvSpPr>
        <p:spPr>
          <a:xfrm>
            <a:off x="4283795" y="2710355"/>
            <a:ext cx="4299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lives on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ground</a:t>
            </a:r>
          </a:p>
        </p:txBody>
      </p:sp>
      <p:sp>
        <p:nvSpPr>
          <p:cNvPr id="307" name="TextBox 128"/>
          <p:cNvSpPr txBox="1"/>
          <p:nvPr/>
        </p:nvSpPr>
        <p:spPr>
          <a:xfrm>
            <a:off x="4794811" y="2710355"/>
            <a:ext cx="378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night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active</a:t>
            </a:r>
          </a:p>
        </p:txBody>
      </p:sp>
      <p:sp>
        <p:nvSpPr>
          <p:cNvPr id="308" name="TextBox 129"/>
          <p:cNvSpPr txBox="1"/>
          <p:nvPr/>
        </p:nvSpPr>
        <p:spPr>
          <a:xfrm>
            <a:off x="5246613" y="2710355"/>
            <a:ext cx="378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day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active</a:t>
            </a:r>
          </a:p>
        </p:txBody>
      </p:sp>
      <p:pic>
        <p:nvPicPr>
          <p:cNvPr id="11" name="Picture 8" descr="C:\Users\Monic\Documents\working\piat.org.nz\piat.org.nz\uploads\PIAT_content\images\ant_icons\icons optimized\90x93xcrops,P20coral_opt.jpg.pagespeed.ic.nFOOAMCanL.jpg">
            <a:extLst>
              <a:ext uri="{FF2B5EF4-FFF2-40B4-BE49-F238E27FC236}">
                <a16:creationId xmlns:a16="http://schemas.microsoft.com/office/drawing/2014/main" id="{6E44DA2F-5F84-0BA6-8C16-99CDC2A2E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009" y="2303970"/>
            <a:ext cx="34839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C:\Users\Monic\Documents\working\piat.org.nz\piat.org.nz\uploads\PIAT_content\images\ant_icons\icons optimized\90x91xharms,P20people,P20coral_opt.jpg.pagespeed.ic.q3aarM5Hs_.jpg">
            <a:extLst>
              <a:ext uri="{FF2B5EF4-FFF2-40B4-BE49-F238E27FC236}">
                <a16:creationId xmlns:a16="http://schemas.microsoft.com/office/drawing/2014/main" id="{A0F50EA2-1A79-4E35-DC82-1248AA96A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866" y="2303970"/>
            <a:ext cx="35604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:\Users\Monic\Documents\working\piat.org.nz\piat.org.nz\uploads\PIAT_content\images\ant_icons\icons optimized\90x90xharms,P20wildlife,P20coral_opt.jpg.pagespeed.ic.BEf381seyz.jpg">
            <a:extLst>
              <a:ext uri="{FF2B5EF4-FFF2-40B4-BE49-F238E27FC236}">
                <a16:creationId xmlns:a16="http://schemas.microsoft.com/office/drawing/2014/main" id="{F0CDD532-43EE-3DD4-0256-42DEEA2B1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373" y="230397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C:\Users\Monic\Documents\working\piat.org.nz\piat.org.nz\uploads\PIAT_content\images\ant_icons\icons optimized\lives on ground blue_opt.jpg">
            <a:extLst>
              <a:ext uri="{FF2B5EF4-FFF2-40B4-BE49-F238E27FC236}">
                <a16:creationId xmlns:a16="http://schemas.microsoft.com/office/drawing/2014/main" id="{2535F5A9-7193-9027-7824-123CB770A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017" y="2300357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C:\Users\Monic\Documents\working\piat.org.nz\piat.org.nz\uploads\PIAT_content\images\ant_icons\icons optimized\day blue_opt.jpg">
            <a:extLst>
              <a:ext uri="{FF2B5EF4-FFF2-40B4-BE49-F238E27FC236}">
                <a16:creationId xmlns:a16="http://schemas.microsoft.com/office/drawing/2014/main" id="{2CD7696F-4CB8-6E4C-1C61-F0A1706B5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561" y="2300357"/>
            <a:ext cx="35644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Monic\Documents\working\piat.org.nz\piat.org.nz\uploads\PIAT_content\images\ant_icons\icons optimized\lives in trees blue_opt.jpg">
            <a:extLst>
              <a:ext uri="{FF2B5EF4-FFF2-40B4-BE49-F238E27FC236}">
                <a16:creationId xmlns:a16="http://schemas.microsoft.com/office/drawing/2014/main" id="{D398320D-6F74-DC65-E009-B779C68CA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771" y="2305097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piat.org.nz\piat.org.nz\uploads\PIAT_content\images\ant_icons\icons optimized\90x89xant,P20sprays,P20coral_opt.jpg.pagespeed.ic.4ErPnti8CU.jpg">
            <a:extLst>
              <a:ext uri="{FF2B5EF4-FFF2-40B4-BE49-F238E27FC236}">
                <a16:creationId xmlns:a16="http://schemas.microsoft.com/office/drawing/2014/main" id="{D7CE7D41-6846-EE27-1BD9-7A2BAE1C0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497" y="2307000"/>
            <a:ext cx="36404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D:\piat.org.nz\piat.org.nz\uploads\PIAT_content\images\ant_icons\icons optimized\night blue_opt.jpg">
            <a:extLst>
              <a:ext uri="{FF2B5EF4-FFF2-40B4-BE49-F238E27FC236}">
                <a16:creationId xmlns:a16="http://schemas.microsoft.com/office/drawing/2014/main" id="{33E5ECA2-7389-CAB9-42FF-BD2780AAA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482" y="2300357"/>
            <a:ext cx="34951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64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9D9BD9-706F-49D8-B0E5-8CF9A079DA17}"/>
              </a:ext>
            </a:extLst>
          </p:cNvPr>
          <p:cNvSpPr/>
          <p:nvPr/>
        </p:nvSpPr>
        <p:spPr>
          <a:xfrm>
            <a:off x="-6" y="2099588"/>
            <a:ext cx="6869264" cy="6869220"/>
          </a:xfrm>
          <a:prstGeom prst="rect">
            <a:avLst/>
          </a:prstGeom>
          <a:gradFill flip="none" rotWithShape="1">
            <a:gsLst>
              <a:gs pos="0">
                <a:srgbClr val="2F99CD"/>
              </a:gs>
              <a:gs pos="45000">
                <a:srgbClr val="2F9ACF">
                  <a:tint val="44500"/>
                  <a:satMod val="160000"/>
                </a:srgbClr>
              </a:gs>
              <a:gs pos="77000">
                <a:srgbClr val="2F9AC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gradFill flip="none" rotWithShape="1">
                <a:gsLst>
                  <a:gs pos="0">
                    <a:srgbClr val="216D93"/>
                  </a:gs>
                  <a:gs pos="58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6200000" scaled="1"/>
                <a:tileRect/>
              </a:gra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3DB51E9-9BA0-41D1-8FF3-F0F0B7366162}"/>
              </a:ext>
            </a:extLst>
          </p:cNvPr>
          <p:cNvGrpSpPr>
            <a:grpSpLocks noChangeAspect="1"/>
          </p:cNvGrpSpPr>
          <p:nvPr/>
        </p:nvGrpSpPr>
        <p:grpSpPr>
          <a:xfrm>
            <a:off x="-6" y="1966867"/>
            <a:ext cx="2400490" cy="6766560"/>
            <a:chOff x="3486991" y="1966868"/>
            <a:chExt cx="2037318" cy="574283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DE7D2FF-602D-472F-A60E-8AB4C9EE82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980"/>
            <a:stretch/>
          </p:blipFill>
          <p:spPr>
            <a:xfrm>
              <a:off x="3493479" y="4320418"/>
              <a:ext cx="2030830" cy="1015200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2F5DB29-B341-46FE-9C11-19864AF9EC0B}"/>
                </a:ext>
              </a:extLst>
            </p:cNvPr>
            <p:cNvGrpSpPr/>
            <p:nvPr/>
          </p:nvGrpSpPr>
          <p:grpSpPr>
            <a:xfrm>
              <a:off x="3486991" y="1966868"/>
              <a:ext cx="1798463" cy="5742839"/>
              <a:chOff x="3492371" y="1970513"/>
              <a:chExt cx="1798463" cy="5742839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FA9449E-B09A-4404-BCA8-844785183E16}"/>
                  </a:ext>
                </a:extLst>
              </p:cNvPr>
              <p:cNvSpPr/>
              <p:nvPr/>
            </p:nvSpPr>
            <p:spPr>
              <a:xfrm>
                <a:off x="3501770" y="1970513"/>
                <a:ext cx="1584000" cy="10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71D0BEE4-C8D6-4471-A694-DDD00D801D2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501571" y="3124584"/>
                <a:ext cx="1686569" cy="1015200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08DDF27E-AE7F-480D-AE94-918B47742A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497224" y="1970742"/>
                <a:ext cx="1615199" cy="1007771"/>
              </a:xfrm>
              <a:prstGeom prst="rect">
                <a:avLst/>
              </a:prstGeom>
            </p:spPr>
          </p:pic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4569D73-3226-48F9-8922-7F0AF268A073}"/>
                  </a:ext>
                </a:extLst>
              </p:cNvPr>
              <p:cNvSpPr/>
              <p:nvPr/>
            </p:nvSpPr>
            <p:spPr>
              <a:xfrm flipH="1">
                <a:off x="3518078" y="2920563"/>
                <a:ext cx="836264" cy="61555"/>
              </a:xfrm>
              <a:prstGeom prst="rect">
                <a:avLst/>
              </a:prstGeom>
            </p:spPr>
            <p:txBody>
              <a:bodyPr wrap="square" lIns="36000" tIns="0" rIns="36000" bIns="0">
                <a:spAutoFit/>
              </a:bodyPr>
              <a:lstStyle/>
              <a:p>
                <a:pPr defTabSz="0"/>
                <a:r>
                  <a:rPr lang="en-NZ" sz="400" dirty="0">
                    <a:solidFill>
                      <a:schemeClr val="bg2">
                        <a:lumMod val="90000"/>
                      </a:schemeClr>
                    </a:solidFill>
                    <a:latin typeface="Lucida Sans" panose="020B0602030504020204" pitchFamily="34" charset="0"/>
                  </a:rPr>
                  <a:t>© www.alexanderwild.com</a:t>
                </a: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C7876553-3187-44B3-9DDD-008EAB26EB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500128" y="5517109"/>
                <a:ext cx="1790706" cy="1015200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1513FCC7-DF75-4780-B9E6-C94BCB44442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500128" y="6695926"/>
                <a:ext cx="1686805" cy="1015200"/>
              </a:xfrm>
              <a:prstGeom prst="rect">
                <a:avLst/>
              </a:prstGeom>
            </p:spPr>
          </p:pic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8A253B7-71E3-45A8-8FD9-6DA281AC580E}"/>
                  </a:ext>
                </a:extLst>
              </p:cNvPr>
              <p:cNvSpPr/>
              <p:nvPr/>
            </p:nvSpPr>
            <p:spPr>
              <a:xfrm>
                <a:off x="3493478" y="5277726"/>
                <a:ext cx="850160" cy="61555"/>
              </a:xfrm>
              <a:prstGeom prst="rect">
                <a:avLst/>
              </a:prstGeom>
            </p:spPr>
            <p:txBody>
              <a:bodyPr wrap="none" lIns="36000" tIns="0" rIns="36000" bIns="0">
                <a:spAutoFit/>
              </a:bodyPr>
              <a:lstStyle/>
              <a:p>
                <a:r>
                  <a:rPr lang="en-NZ" sz="400" dirty="0">
                    <a:solidFill>
                      <a:schemeClr val="bg1">
                        <a:lumMod val="75000"/>
                      </a:schemeClr>
                    </a:solidFill>
                    <a:latin typeface="Lucida Sans" panose="020B0602030504020204" pitchFamily="34" charset="0"/>
                  </a:rPr>
                  <a:t>© Johnny N. Dell </a:t>
                </a:r>
                <a:r>
                  <a:rPr lang="en-NZ" sz="400" dirty="0" err="1">
                    <a:solidFill>
                      <a:schemeClr val="bg1">
                        <a:lumMod val="75000"/>
                      </a:schemeClr>
                    </a:solidFill>
                    <a:latin typeface="Lucida Sans" panose="020B0602030504020204" pitchFamily="34" charset="0"/>
                  </a:rPr>
                  <a:t>BugwoodWiki</a:t>
                </a:r>
                <a:endParaRPr lang="en-NZ" sz="400" dirty="0">
                  <a:solidFill>
                    <a:schemeClr val="bg1">
                      <a:lumMod val="75000"/>
                    </a:schemeClr>
                  </a:solidFill>
                  <a:latin typeface="Lucida Sans" panose="020B0602030504020204" pitchFamily="34" charset="0"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1CF77F2-0E07-4115-A2FE-68E489FD1551}"/>
                  </a:ext>
                </a:extLst>
              </p:cNvPr>
              <p:cNvSpPr/>
              <p:nvPr/>
            </p:nvSpPr>
            <p:spPr>
              <a:xfrm flipH="1">
                <a:off x="3493478" y="6474538"/>
                <a:ext cx="836264" cy="61555"/>
              </a:xfrm>
              <a:prstGeom prst="rect">
                <a:avLst/>
              </a:prstGeom>
            </p:spPr>
            <p:txBody>
              <a:bodyPr wrap="square" lIns="36000" tIns="0" rIns="36000" bIns="0">
                <a:spAutoFit/>
              </a:bodyPr>
              <a:lstStyle/>
              <a:p>
                <a:pPr defTabSz="0"/>
                <a:r>
                  <a:rPr lang="en-NZ" sz="400" dirty="0">
                    <a:solidFill>
                      <a:schemeClr val="bg2">
                        <a:lumMod val="75000"/>
                      </a:schemeClr>
                    </a:solidFill>
                    <a:latin typeface="Lucida Sans" panose="020B0602030504020204" pitchFamily="34" charset="0"/>
                  </a:rPr>
                  <a:t>© www.alexanderwild.com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9000F35-CA76-4CF9-A03C-57BEE21D68FF}"/>
                  </a:ext>
                </a:extLst>
              </p:cNvPr>
              <p:cNvSpPr/>
              <p:nvPr/>
            </p:nvSpPr>
            <p:spPr>
              <a:xfrm flipH="1">
                <a:off x="3492371" y="7651797"/>
                <a:ext cx="836264" cy="61555"/>
              </a:xfrm>
              <a:prstGeom prst="rect">
                <a:avLst/>
              </a:prstGeom>
            </p:spPr>
            <p:txBody>
              <a:bodyPr wrap="square" lIns="36000" tIns="0" rIns="36000" bIns="0">
                <a:spAutoFit/>
              </a:bodyPr>
              <a:lstStyle/>
              <a:p>
                <a:pPr defTabSz="0"/>
                <a:r>
                  <a:rPr lang="en-NZ" sz="400" dirty="0">
                    <a:solidFill>
                      <a:schemeClr val="bg1"/>
                    </a:solidFill>
                    <a:latin typeface="Lucida Sans" panose="020B0602030504020204" pitchFamily="34" charset="0"/>
                  </a:rPr>
                  <a:t>© www.alexanderwild.com</a:t>
                </a:r>
              </a:p>
            </p:txBody>
          </p:sp>
        </p:grp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EF7A32DE-A58C-4771-81BC-D9C2D1F96244}"/>
              </a:ext>
            </a:extLst>
          </p:cNvPr>
          <p:cNvSpPr/>
          <p:nvPr/>
        </p:nvSpPr>
        <p:spPr>
          <a:xfrm>
            <a:off x="0" y="5405"/>
            <a:ext cx="3369972" cy="1419190"/>
          </a:xfrm>
          <a:prstGeom prst="rect">
            <a:avLst/>
          </a:prstGeom>
          <a:solidFill>
            <a:srgbClr val="2F99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A862E0-384E-42A3-80A8-EE6DF1B5B232}"/>
              </a:ext>
            </a:extLst>
          </p:cNvPr>
          <p:cNvSpPr/>
          <p:nvPr/>
        </p:nvSpPr>
        <p:spPr>
          <a:xfrm>
            <a:off x="0" y="0"/>
            <a:ext cx="3065172" cy="155971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21435C-63F0-43BE-8477-C0685625F1A2}"/>
              </a:ext>
            </a:extLst>
          </p:cNvPr>
          <p:cNvSpPr txBox="1"/>
          <p:nvPr/>
        </p:nvSpPr>
        <p:spPr>
          <a:xfrm>
            <a:off x="93372" y="142661"/>
            <a:ext cx="29570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latin typeface="Franklin Gothic Medium" panose="020B0603020102020204" pitchFamily="34" charset="0"/>
              </a:rPr>
              <a:t>RED IMPORTED FIRE ANT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982948-8255-4883-8865-C55417461578}"/>
              </a:ext>
            </a:extLst>
          </p:cNvPr>
          <p:cNvSpPr txBox="1"/>
          <p:nvPr/>
        </p:nvSpPr>
        <p:spPr>
          <a:xfrm>
            <a:off x="123327" y="982892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STOP THIS INVADER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951FA2-B22F-4A33-850D-AC3BA3D2DAF3}"/>
              </a:ext>
            </a:extLst>
          </p:cNvPr>
          <p:cNvSpPr/>
          <p:nvPr/>
        </p:nvSpPr>
        <p:spPr>
          <a:xfrm>
            <a:off x="153728" y="1424595"/>
            <a:ext cx="3216244" cy="409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NZ" sz="2000" dirty="0">
                <a:solidFill>
                  <a:srgbClr val="F26664"/>
                </a:solidFill>
                <a:latin typeface="Franklin Gothic Medium" panose="020B0603020102020204" pitchFamily="34" charset="0"/>
              </a:rPr>
              <a:t>IN THE PACIFIC</a:t>
            </a:r>
          </a:p>
        </p:txBody>
      </p:sp>
      <p:sp>
        <p:nvSpPr>
          <p:cNvPr id="22" name="TextBox 120">
            <a:extLst>
              <a:ext uri="{FF2B5EF4-FFF2-40B4-BE49-F238E27FC236}">
                <a16:creationId xmlns:a16="http://schemas.microsoft.com/office/drawing/2014/main" id="{65D82601-473A-47D8-B8CF-DCBFB08E89B2}"/>
              </a:ext>
            </a:extLst>
          </p:cNvPr>
          <p:cNvSpPr txBox="1"/>
          <p:nvPr/>
        </p:nvSpPr>
        <p:spPr>
          <a:xfrm>
            <a:off x="3477136" y="258420"/>
            <a:ext cx="3209836" cy="122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These ants </a:t>
            </a:r>
            <a:r>
              <a:rPr lang="en-US" sz="1400" b="1" dirty="0">
                <a:latin typeface="Lucida Sans" panose="020B0602030504020204" pitchFamily="34" charset="0"/>
                <a:cs typeface="Lucida Sans Unicode" panose="020B0602030504020204" pitchFamily="34" charset="0"/>
              </a:rPr>
              <a:t>will cause harm </a:t>
            </a: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to you, your crops and your environment. If you find any of these ants, contact your local biosecurity/quarantine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98651C0-3A21-4E5F-B288-128420D513C4}"/>
              </a:ext>
            </a:extLst>
          </p:cNvPr>
          <p:cNvSpPr/>
          <p:nvPr/>
        </p:nvSpPr>
        <p:spPr>
          <a:xfrm>
            <a:off x="1877432" y="1898287"/>
            <a:ext cx="4991827" cy="6832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45720" rIns="0" rtlCol="0" anchor="t" anchorCtr="0"/>
          <a:lstStyle/>
          <a:p>
            <a:r>
              <a:rPr lang="en-NZ" sz="1000" i="1" dirty="0" err="1">
                <a:solidFill>
                  <a:srgbClr val="63B3DB"/>
                </a:solidFill>
                <a:latin typeface="Franklin Gothic Medium" panose="020B0603020102020204" pitchFamily="34" charset="0"/>
              </a:rPr>
              <a:t>Solenopsis</a:t>
            </a:r>
            <a:r>
              <a:rPr lang="en-NZ" sz="1000" i="1" dirty="0">
                <a:solidFill>
                  <a:srgbClr val="63B3DB"/>
                </a:solidFill>
                <a:latin typeface="Franklin Gothic Medium" panose="020B0603020102020204" pitchFamily="34" charset="0"/>
              </a:rPr>
              <a:t> </a:t>
            </a:r>
            <a:r>
              <a:rPr lang="en-NZ" sz="1000" i="1" dirty="0" err="1">
                <a:solidFill>
                  <a:srgbClr val="63B3DB"/>
                </a:solidFill>
                <a:latin typeface="Franklin Gothic Medium" panose="020B0603020102020204" pitchFamily="34" charset="0"/>
              </a:rPr>
              <a:t>invicta</a:t>
            </a:r>
            <a:endParaRPr lang="en-NZ" sz="1000" i="1" dirty="0">
              <a:solidFill>
                <a:srgbClr val="63B3DB"/>
              </a:solidFill>
              <a:latin typeface="Franklin Gothic Medium" panose="020B0603020102020204" pitchFamily="34" charset="0"/>
            </a:endParaRPr>
          </a:p>
          <a:p>
            <a:r>
              <a:rPr lang="en-NZ" sz="900" dirty="0">
                <a:solidFill>
                  <a:srgbClr val="F26664"/>
                </a:solidFill>
                <a:latin typeface="Franklin Gothic Medium" panose="020B0603020102020204" pitchFamily="34" charset="0"/>
              </a:rPr>
              <a:t>Size: 2-6mm</a:t>
            </a:r>
          </a:p>
        </p:txBody>
      </p:sp>
      <p:sp>
        <p:nvSpPr>
          <p:cNvPr id="37" name="TextBox 120">
            <a:extLst>
              <a:ext uri="{FF2B5EF4-FFF2-40B4-BE49-F238E27FC236}">
                <a16:creationId xmlns:a16="http://schemas.microsoft.com/office/drawing/2014/main" id="{FDCE6701-04D7-432C-A6B4-EA97B01567EB}"/>
              </a:ext>
            </a:extLst>
          </p:cNvPr>
          <p:cNvSpPr txBox="1"/>
          <p:nvPr/>
        </p:nvSpPr>
        <p:spPr>
          <a:xfrm>
            <a:off x="2034540" y="2699178"/>
            <a:ext cx="34656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bites</a:t>
            </a:r>
          </a:p>
        </p:txBody>
      </p:sp>
      <p:sp>
        <p:nvSpPr>
          <p:cNvPr id="38" name="TextBox 122">
            <a:extLst>
              <a:ext uri="{FF2B5EF4-FFF2-40B4-BE49-F238E27FC236}">
                <a16:creationId xmlns:a16="http://schemas.microsoft.com/office/drawing/2014/main" id="{9111A8EC-E578-4FA3-8AC0-2EDCEFA4B34E}"/>
              </a:ext>
            </a:extLst>
          </p:cNvPr>
          <p:cNvSpPr txBox="1"/>
          <p:nvPr/>
        </p:nvSpPr>
        <p:spPr>
          <a:xfrm>
            <a:off x="2431994" y="2699178"/>
            <a:ext cx="38023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stings</a:t>
            </a:r>
          </a:p>
        </p:txBody>
      </p:sp>
      <p:sp>
        <p:nvSpPr>
          <p:cNvPr id="39" name="TextBox 123">
            <a:extLst>
              <a:ext uri="{FF2B5EF4-FFF2-40B4-BE49-F238E27FC236}">
                <a16:creationId xmlns:a16="http://schemas.microsoft.com/office/drawing/2014/main" id="{393B0065-9F12-49DD-A7CB-2D49500829DF}"/>
              </a:ext>
            </a:extLst>
          </p:cNvPr>
          <p:cNvSpPr txBox="1"/>
          <p:nvPr/>
        </p:nvSpPr>
        <p:spPr>
          <a:xfrm>
            <a:off x="2855491" y="2699178"/>
            <a:ext cx="389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harms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crops</a:t>
            </a:r>
          </a:p>
        </p:txBody>
      </p:sp>
      <p:sp>
        <p:nvSpPr>
          <p:cNvPr id="40" name="TextBox 124">
            <a:extLst>
              <a:ext uri="{FF2B5EF4-FFF2-40B4-BE49-F238E27FC236}">
                <a16:creationId xmlns:a16="http://schemas.microsoft.com/office/drawing/2014/main" id="{0A2900B2-284F-47BF-906D-021DF0B5727F}"/>
              </a:ext>
            </a:extLst>
          </p:cNvPr>
          <p:cNvSpPr txBox="1"/>
          <p:nvPr/>
        </p:nvSpPr>
        <p:spPr>
          <a:xfrm>
            <a:off x="3709873" y="2699178"/>
            <a:ext cx="4171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harms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wildlife</a:t>
            </a:r>
          </a:p>
        </p:txBody>
      </p:sp>
      <p:sp>
        <p:nvSpPr>
          <p:cNvPr id="41" name="TextBox 125">
            <a:extLst>
              <a:ext uri="{FF2B5EF4-FFF2-40B4-BE49-F238E27FC236}">
                <a16:creationId xmlns:a16="http://schemas.microsoft.com/office/drawing/2014/main" id="{681600A4-F207-4757-A042-D7212A3439C8}"/>
              </a:ext>
            </a:extLst>
          </p:cNvPr>
          <p:cNvSpPr txBox="1"/>
          <p:nvPr/>
        </p:nvSpPr>
        <p:spPr>
          <a:xfrm>
            <a:off x="3280986" y="2699178"/>
            <a:ext cx="4122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harms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people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8391F13-333D-4771-93DB-82FCB4763E25}"/>
              </a:ext>
            </a:extLst>
          </p:cNvPr>
          <p:cNvSpPr txBox="1"/>
          <p:nvPr/>
        </p:nvSpPr>
        <p:spPr>
          <a:xfrm>
            <a:off x="2054355" y="3042963"/>
            <a:ext cx="3609251" cy="58169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What they look like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reddish-brown body, black abdomen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very aggressive and sting many times when disturbed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workers (the ants you see) in many sizes 2-6 mm long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queens (live in the nest) are much larger than workers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new queens have wings and are sometimes seen outside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builds mounds up to 40 cm high with no visible entrance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Sometimes mounds are small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Problems they cause</a:t>
            </a:r>
            <a:endParaRPr lang="en-NZ" sz="1100" b="1" dirty="0">
              <a:latin typeface="Lucida Sans" panose="020B0602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kill small animals like crabs, birds &amp; lizards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painful sting can cause allergic reaction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reduce agricultural productivity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make it difficult to farm (stinging)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mounds interfere with farm equipment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hard to eradicate (get rid of)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Where they live</a:t>
            </a:r>
            <a:endParaRPr lang="en-NZ" sz="1100" b="1" dirty="0">
              <a:latin typeface="Lucida Sans" panose="020B0602030504020204" pitchFamily="34" charset="0"/>
            </a:endParaRPr>
          </a:p>
          <a:p>
            <a:r>
              <a:rPr lang="en-NZ" sz="1100" dirty="0">
                <a:latin typeface="Lucida Sans" panose="020B0602030504020204" pitchFamily="34" charset="0"/>
              </a:rPr>
              <a:t>build mounds in places like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gardens, parks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fields, pastures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beaches 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How they travel</a:t>
            </a:r>
            <a:endParaRPr lang="en-NZ" sz="1100" b="1" dirty="0">
              <a:latin typeface="Lucida Sans" panose="020B0602030504020204" pitchFamily="34" charset="0"/>
            </a:endParaRPr>
          </a:p>
          <a:p>
            <a:r>
              <a:rPr lang="en-NZ" sz="1100" dirty="0">
                <a:latin typeface="Lucida Sans" panose="020B0602030504020204" pitchFamily="34" charset="0"/>
              </a:rPr>
              <a:t>hidden 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wooden containers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soil, compost, mulch, sand, gravel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rubbish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machinery, vehicles</a:t>
            </a:r>
          </a:p>
          <a:p>
            <a:pPr>
              <a:spcBef>
                <a:spcPts val="600"/>
              </a:spcBef>
            </a:pPr>
            <a:endParaRPr lang="en-NZ" sz="1100" dirty="0">
              <a:latin typeface="Lucida Sans" panose="020B0602030504020204" pitchFamily="34" charset="0"/>
            </a:endParaRPr>
          </a:p>
        </p:txBody>
      </p:sp>
      <p:sp>
        <p:nvSpPr>
          <p:cNvPr id="43" name="TextBox 127">
            <a:extLst>
              <a:ext uri="{FF2B5EF4-FFF2-40B4-BE49-F238E27FC236}">
                <a16:creationId xmlns:a16="http://schemas.microsoft.com/office/drawing/2014/main" id="{A4530D8A-B59D-4EDF-BE23-C85D153F152B}"/>
              </a:ext>
            </a:extLst>
          </p:cNvPr>
          <p:cNvSpPr txBox="1"/>
          <p:nvPr/>
        </p:nvSpPr>
        <p:spPr>
          <a:xfrm>
            <a:off x="4147379" y="2699178"/>
            <a:ext cx="429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lives on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ground</a:t>
            </a:r>
          </a:p>
        </p:txBody>
      </p:sp>
      <p:sp>
        <p:nvSpPr>
          <p:cNvPr id="44" name="TextBox 129">
            <a:extLst>
              <a:ext uri="{FF2B5EF4-FFF2-40B4-BE49-F238E27FC236}">
                <a16:creationId xmlns:a16="http://schemas.microsoft.com/office/drawing/2014/main" id="{41711594-A707-4A2E-B63C-DB8980EA75AA}"/>
              </a:ext>
            </a:extLst>
          </p:cNvPr>
          <p:cNvSpPr txBox="1"/>
          <p:nvPr/>
        </p:nvSpPr>
        <p:spPr>
          <a:xfrm>
            <a:off x="4601519" y="2699178"/>
            <a:ext cx="378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day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active</a:t>
            </a:r>
          </a:p>
        </p:txBody>
      </p:sp>
      <p:sp>
        <p:nvSpPr>
          <p:cNvPr id="45" name="TextBox 130">
            <a:extLst>
              <a:ext uri="{FF2B5EF4-FFF2-40B4-BE49-F238E27FC236}">
                <a16:creationId xmlns:a16="http://schemas.microsoft.com/office/drawing/2014/main" id="{D0D35B5F-6941-4852-92A1-B91215748302}"/>
              </a:ext>
            </a:extLst>
          </p:cNvPr>
          <p:cNvSpPr txBox="1"/>
          <p:nvPr/>
        </p:nvSpPr>
        <p:spPr>
          <a:xfrm>
            <a:off x="5011985" y="2699178"/>
            <a:ext cx="4619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different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sizes</a:t>
            </a:r>
          </a:p>
        </p:txBody>
      </p:sp>
      <p:pic>
        <p:nvPicPr>
          <p:cNvPr id="1026" name="Picture 2" descr="C:\Users\Monic\Documents\working\piat.org.nz\piat.org.nz\uploads\PIAT_content\images\ant_icons\icons optimized\90x90xant,P20bites,P20coral_opt.jpg.pagespeed.ic.ZOyEi0tUml.jpg">
            <a:extLst>
              <a:ext uri="{FF2B5EF4-FFF2-40B4-BE49-F238E27FC236}">
                <a16:creationId xmlns:a16="http://schemas.microsoft.com/office/drawing/2014/main" id="{B42E6E23-7B00-4E66-8582-4FF455C90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838" y="232679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onic\Documents\working\piat.org.nz\piat.org.nz\uploads\PIAT_content\images\ant_icons\icons optimized\90x90xant,P20stings,P20coral_opt.jpg.pagespeed.ic.hi4K3oGzk9.jpg">
            <a:extLst>
              <a:ext uri="{FF2B5EF4-FFF2-40B4-BE49-F238E27FC236}">
                <a16:creationId xmlns:a16="http://schemas.microsoft.com/office/drawing/2014/main" id="{8902226A-2339-4A89-AC9F-94B0EBE50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635" y="232679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8" descr="C:\Users\Monic\Documents\working\piat.org.nz\piat.org.nz\uploads\PIAT_content\images\ant_icons\icons optimized\90x93xcrops,P20coral_opt.jpg.pagespeed.ic.nFOOAMCanL.jpg">
            <a:extLst>
              <a:ext uri="{FF2B5EF4-FFF2-40B4-BE49-F238E27FC236}">
                <a16:creationId xmlns:a16="http://schemas.microsoft.com/office/drawing/2014/main" id="{D3A1EF35-C1AF-4F5A-9B56-C421EB705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32" y="2326794"/>
            <a:ext cx="34839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C:\Users\Monic\Documents\working\piat.org.nz\piat.org.nz\uploads\PIAT_content\images\ant_icons\icons optimized\90x91xharms,P20people,P20coral_opt.jpg.pagespeed.ic.q3aarM5Hs_.jpg">
            <a:extLst>
              <a:ext uri="{FF2B5EF4-FFF2-40B4-BE49-F238E27FC236}">
                <a16:creationId xmlns:a16="http://schemas.microsoft.com/office/drawing/2014/main" id="{AAEFE2A4-5374-4A18-AC5E-BA3322335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19" y="2326794"/>
            <a:ext cx="35604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2" descr="C:\Users\Monic\Documents\working\piat.org.nz\piat.org.nz\uploads\PIAT_content\images\ant_icons\icons optimized\90x90xharms,P20wildlife,P20coral_opt.jpg.pagespeed.ic.BEf381seyz.jpg">
            <a:extLst>
              <a:ext uri="{FF2B5EF4-FFF2-40B4-BE49-F238E27FC236}">
                <a16:creationId xmlns:a16="http://schemas.microsoft.com/office/drawing/2014/main" id="{FBCB4744-4008-45B8-A34A-AB556B2B5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456" y="232679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4" descr="C:\Users\Monic\Documents\working\piat.org.nz\piat.org.nz\uploads\PIAT_content\images\ant_icons\icons optimized\lives on ground blue_opt.jpg">
            <a:extLst>
              <a:ext uri="{FF2B5EF4-FFF2-40B4-BE49-F238E27FC236}">
                <a16:creationId xmlns:a16="http://schemas.microsoft.com/office/drawing/2014/main" id="{47BBC358-6EBA-4E23-B96D-C05A2AA22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253" y="232679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6" descr="C:\Users\Monic\Documents\working\piat.org.nz\piat.org.nz\uploads\PIAT_content\images\ant_icons\icons optimized\day blue_opt.jpg">
            <a:extLst>
              <a:ext uri="{FF2B5EF4-FFF2-40B4-BE49-F238E27FC236}">
                <a16:creationId xmlns:a16="http://schemas.microsoft.com/office/drawing/2014/main" id="{29BFC818-A1BB-4170-8D97-0EA8EEB26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050" y="2326794"/>
            <a:ext cx="35644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8" descr="C:\Users\Monic\Documents\working\piat.org.nz\piat.org.nz\uploads\PIAT_content\images\ant_icons\icons optimized\polymorphic blue_opt.jpg">
            <a:extLst>
              <a:ext uri="{FF2B5EF4-FFF2-40B4-BE49-F238E27FC236}">
                <a16:creationId xmlns:a16="http://schemas.microsoft.com/office/drawing/2014/main" id="{FA87CC0A-0F0A-4F61-A497-A280B9B0D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288" y="232679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0A5FD751-F85E-4F3B-8A10-AAA92497CF5E}"/>
              </a:ext>
            </a:extLst>
          </p:cNvPr>
          <p:cNvSpPr/>
          <p:nvPr/>
        </p:nvSpPr>
        <p:spPr>
          <a:xfrm>
            <a:off x="3499286" y="9758881"/>
            <a:ext cx="3369972" cy="159264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890B5BF-E901-42E8-ADE3-ED2B8CF616EA}"/>
              </a:ext>
            </a:extLst>
          </p:cNvPr>
          <p:cNvGrpSpPr/>
          <p:nvPr/>
        </p:nvGrpSpPr>
        <p:grpSpPr>
          <a:xfrm>
            <a:off x="3550322" y="9055931"/>
            <a:ext cx="3288538" cy="668422"/>
            <a:chOff x="46032" y="9050650"/>
            <a:chExt cx="3288538" cy="668422"/>
          </a:xfrm>
        </p:grpSpPr>
        <p:pic>
          <p:nvPicPr>
            <p:cNvPr id="66" name="Picture 2">
              <a:extLst>
                <a:ext uri="{FF2B5EF4-FFF2-40B4-BE49-F238E27FC236}">
                  <a16:creationId xmlns:a16="http://schemas.microsoft.com/office/drawing/2014/main" id="{AAB9BFF3-0BE6-4C14-9195-97E9D3A237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693" y="9050650"/>
              <a:ext cx="767877" cy="667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Picture 4" descr="http://52.64.242.214/uploads/PIAT_content/images/logos/Logo%20without%20tagline.png">
              <a:extLst>
                <a:ext uri="{FF2B5EF4-FFF2-40B4-BE49-F238E27FC236}">
                  <a16:creationId xmlns:a16="http://schemas.microsoft.com/office/drawing/2014/main" id="{574E8470-2E8A-4509-9A3F-C710A8198DA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89595" y="9398818"/>
              <a:ext cx="582633" cy="2134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5">
              <a:extLst>
                <a:ext uri="{FF2B5EF4-FFF2-40B4-BE49-F238E27FC236}">
                  <a16:creationId xmlns:a16="http://schemas.microsoft.com/office/drawing/2014/main" id="{46B39053-A82E-4B74-930E-5DE3A1DFDD2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032" y="9324032"/>
              <a:ext cx="606670" cy="342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3" descr="http://www.sprep.org/biodiversity/pyod/img/sprepLogo.jpg">
              <a:extLst>
                <a:ext uri="{FF2B5EF4-FFF2-40B4-BE49-F238E27FC236}">
                  <a16:creationId xmlns:a16="http://schemas.microsoft.com/office/drawing/2014/main" id="{4058F7C5-5C35-4D8C-B715-DB743342AD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729" y="9293136"/>
              <a:ext cx="281453" cy="42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18A37AFB-1638-45EA-B65A-288721EF6A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0469" y="9325846"/>
              <a:ext cx="376148" cy="348615"/>
            </a:xfrm>
            <a:prstGeom prst="rect">
              <a:avLst/>
            </a:prstGeom>
          </p:spPr>
        </p:pic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481D565C-4637-42DF-BE43-FEA9936552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6399" y="9258356"/>
              <a:ext cx="387002" cy="4607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6527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0" y="2079741"/>
            <a:ext cx="6868417" cy="6869219"/>
          </a:xfrm>
          <a:prstGeom prst="rect">
            <a:avLst/>
          </a:prstGeom>
          <a:gradFill flip="none" rotWithShape="1">
            <a:gsLst>
              <a:gs pos="0">
                <a:srgbClr val="2F99CD"/>
              </a:gs>
              <a:gs pos="45000">
                <a:srgbClr val="2F9ACF">
                  <a:tint val="44500"/>
                  <a:satMod val="160000"/>
                </a:srgbClr>
              </a:gs>
              <a:gs pos="77000">
                <a:srgbClr val="2F9AC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gradFill flip="none" rotWithShape="1">
                <a:gsLst>
                  <a:gs pos="0">
                    <a:srgbClr val="216D93"/>
                  </a:gs>
                  <a:gs pos="58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0115" y="1955542"/>
            <a:ext cx="2013726" cy="1194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5" y="3315142"/>
            <a:ext cx="1908473" cy="1191399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 flipH="1">
            <a:off x="19235" y="4435633"/>
            <a:ext cx="985177" cy="72516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defTabSz="0"/>
            <a:r>
              <a:rPr lang="en-NZ" sz="400" dirty="0">
                <a:solidFill>
                  <a:schemeClr val="bg2">
                    <a:lumMod val="90000"/>
                  </a:schemeClr>
                </a:solidFill>
                <a:latin typeface="Lucida Sans" panose="020B0602030504020204" pitchFamily="34" charset="0"/>
              </a:rPr>
              <a:t>© www.alexanderwild.com</a:t>
            </a: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61" t="4401" r="10309" b="15542"/>
          <a:stretch/>
        </p:blipFill>
        <p:spPr>
          <a:xfrm>
            <a:off x="10115" y="6097980"/>
            <a:ext cx="1908473" cy="1194674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18755" y="7199736"/>
            <a:ext cx="969443" cy="72516"/>
          </a:xfrm>
          <a:prstGeom prst="rect">
            <a:avLst/>
          </a:prstGeom>
        </p:spPr>
        <p:txBody>
          <a:bodyPr wrap="none" lIns="36000" tIns="0" rIns="36000" bIns="0">
            <a:spAutoFit/>
          </a:bodyPr>
          <a:lstStyle/>
          <a:p>
            <a:r>
              <a:rPr lang="en-NZ" sz="400" dirty="0">
                <a:solidFill>
                  <a:schemeClr val="bg2">
                    <a:lumMod val="75000"/>
                  </a:schemeClr>
                </a:solidFill>
                <a:latin typeface="Lucida Sans" panose="020B0602030504020204" pitchFamily="34" charset="0"/>
              </a:rPr>
              <a:t>© </a:t>
            </a:r>
            <a:r>
              <a:rPr lang="en-NZ" sz="400" dirty="0" err="1">
                <a:solidFill>
                  <a:schemeClr val="bg2">
                    <a:lumMod val="75000"/>
                  </a:schemeClr>
                </a:solidFill>
                <a:latin typeface="Lucida Sans" panose="020B0602030504020204" pitchFamily="34" charset="0"/>
              </a:rPr>
              <a:t>Panya</a:t>
            </a:r>
            <a:r>
              <a:rPr lang="en-NZ" sz="400" dirty="0">
                <a:solidFill>
                  <a:schemeClr val="bg2">
                    <a:lumMod val="75000"/>
                  </a:schemeClr>
                </a:solidFill>
                <a:latin typeface="Lucida Sans" panose="020B0602030504020204" pitchFamily="34" charset="0"/>
              </a:rPr>
              <a:t> </a:t>
            </a:r>
            <a:r>
              <a:rPr lang="en-NZ" sz="400" dirty="0" err="1">
                <a:solidFill>
                  <a:schemeClr val="bg2">
                    <a:lumMod val="75000"/>
                  </a:schemeClr>
                </a:solidFill>
                <a:latin typeface="Lucida Sans" panose="020B0602030504020204" pitchFamily="34" charset="0"/>
              </a:rPr>
              <a:t>Kuanun</a:t>
            </a:r>
            <a:r>
              <a:rPr lang="en-NZ" sz="400" dirty="0">
                <a:solidFill>
                  <a:schemeClr val="bg2">
                    <a:lumMod val="75000"/>
                  </a:schemeClr>
                </a:solidFill>
                <a:latin typeface="Lucida Sans" panose="020B0602030504020204" pitchFamily="34" charset="0"/>
              </a:rPr>
              <a:t>/Shutterstock</a:t>
            </a: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4" y="4718648"/>
            <a:ext cx="1920863" cy="1195977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899"/>
          <a:stretch/>
        </p:blipFill>
        <p:spPr>
          <a:xfrm>
            <a:off x="4219" y="7526124"/>
            <a:ext cx="1942290" cy="1195977"/>
          </a:xfrm>
          <a:prstGeom prst="rect">
            <a:avLst/>
          </a:prstGeom>
        </p:spPr>
      </p:pic>
      <p:sp>
        <p:nvSpPr>
          <p:cNvPr id="71" name="Rectangle 70"/>
          <p:cNvSpPr/>
          <p:nvPr/>
        </p:nvSpPr>
        <p:spPr>
          <a:xfrm>
            <a:off x="10347" y="8634314"/>
            <a:ext cx="1823264" cy="72516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r>
              <a:rPr lang="en-NZ" sz="400" dirty="0">
                <a:solidFill>
                  <a:schemeClr val="bg2">
                    <a:lumMod val="75000"/>
                  </a:schemeClr>
                </a:solidFill>
                <a:latin typeface="Lucida Sans" panose="020B0602030504020204" pitchFamily="34" charset="0"/>
              </a:rPr>
              <a:t>© </a:t>
            </a:r>
            <a:r>
              <a:rPr lang="en-NZ" sz="400" dirty="0" err="1">
                <a:solidFill>
                  <a:schemeClr val="bg2">
                    <a:lumMod val="75000"/>
                  </a:schemeClr>
                </a:solidFill>
                <a:latin typeface="Lucida Sans" panose="020B0602030504020204" pitchFamily="34" charset="0"/>
              </a:rPr>
              <a:t>Hawai’I</a:t>
            </a:r>
            <a:r>
              <a:rPr lang="en-NZ" sz="400" dirty="0">
                <a:solidFill>
                  <a:schemeClr val="bg2">
                    <a:lumMod val="75000"/>
                  </a:schemeClr>
                </a:solidFill>
                <a:latin typeface="Lucida Sans" panose="020B0602030504020204" pitchFamily="34" charset="0"/>
              </a:rPr>
              <a:t> Department of Agriculture</a:t>
            </a:r>
          </a:p>
        </p:txBody>
      </p:sp>
      <p:sp>
        <p:nvSpPr>
          <p:cNvPr id="72" name="Rectangle 71"/>
          <p:cNvSpPr/>
          <p:nvPr/>
        </p:nvSpPr>
        <p:spPr>
          <a:xfrm flipH="1">
            <a:off x="2058" y="4434025"/>
            <a:ext cx="985177" cy="72516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defTabSz="0"/>
            <a:r>
              <a:rPr lang="en-NZ" sz="400" dirty="0">
                <a:solidFill>
                  <a:schemeClr val="bg1">
                    <a:lumMod val="50000"/>
                  </a:schemeClr>
                </a:solidFill>
                <a:latin typeface="Lucida Sans" panose="020B0602030504020204" pitchFamily="34" charset="0"/>
              </a:rPr>
              <a:t>© www.alexanderwild.com</a:t>
            </a:r>
          </a:p>
        </p:txBody>
      </p:sp>
      <p:sp>
        <p:nvSpPr>
          <p:cNvPr id="73" name="Rectangle 72"/>
          <p:cNvSpPr/>
          <p:nvPr/>
        </p:nvSpPr>
        <p:spPr>
          <a:xfrm flipH="1">
            <a:off x="2058" y="5842067"/>
            <a:ext cx="985177" cy="72516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defTabSz="0"/>
            <a:r>
              <a:rPr lang="en-NZ" sz="400" dirty="0">
                <a:solidFill>
                  <a:schemeClr val="bg1"/>
                </a:solidFill>
                <a:latin typeface="Lucida Sans" panose="020B0602030504020204" pitchFamily="34" charset="0"/>
              </a:rPr>
              <a:t>© www.alexanderwild.com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" y="1960961"/>
            <a:ext cx="2074891" cy="1167855"/>
          </a:xfrm>
          <a:prstGeom prst="rect">
            <a:avLst/>
          </a:prstGeom>
        </p:spPr>
      </p:pic>
      <p:sp>
        <p:nvSpPr>
          <p:cNvPr id="62" name="Rectangle 61"/>
          <p:cNvSpPr/>
          <p:nvPr/>
        </p:nvSpPr>
        <p:spPr>
          <a:xfrm flipH="1">
            <a:off x="18794" y="3094740"/>
            <a:ext cx="985177" cy="72516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defTabSz="0"/>
            <a:r>
              <a:rPr lang="en-NZ" sz="400" dirty="0">
                <a:solidFill>
                  <a:schemeClr val="bg2">
                    <a:lumMod val="90000"/>
                  </a:schemeClr>
                </a:solidFill>
                <a:latin typeface="Lucida Sans" panose="020B0602030504020204" pitchFamily="34" charset="0"/>
              </a:rPr>
              <a:t>© www.alexanderwild.com</a:t>
            </a:r>
          </a:p>
        </p:txBody>
      </p:sp>
      <p:sp>
        <p:nvSpPr>
          <p:cNvPr id="51" name="Rectangle 50"/>
          <p:cNvSpPr/>
          <p:nvPr/>
        </p:nvSpPr>
        <p:spPr>
          <a:xfrm>
            <a:off x="0" y="-14443"/>
            <a:ext cx="3369972" cy="1419190"/>
          </a:xfrm>
          <a:prstGeom prst="rect">
            <a:avLst/>
          </a:prstGeom>
          <a:solidFill>
            <a:srgbClr val="2F99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2" name="Rectangle 51"/>
          <p:cNvSpPr/>
          <p:nvPr/>
        </p:nvSpPr>
        <p:spPr>
          <a:xfrm>
            <a:off x="0" y="-19848"/>
            <a:ext cx="3065172" cy="155971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3" name="TextBox 52"/>
          <p:cNvSpPr txBox="1"/>
          <p:nvPr/>
        </p:nvSpPr>
        <p:spPr>
          <a:xfrm>
            <a:off x="123327" y="552852"/>
            <a:ext cx="2957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latin typeface="Franklin Gothic Medium" panose="020B0603020102020204" pitchFamily="34" charset="0"/>
              </a:rPr>
              <a:t>LITTLE FIRE ANT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23327" y="96304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STOP THIS INVADER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53728" y="1404747"/>
            <a:ext cx="3216244" cy="409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NZ" sz="2000" dirty="0">
                <a:solidFill>
                  <a:srgbClr val="F26664"/>
                </a:solidFill>
                <a:latin typeface="Franklin Gothic Medium" panose="020B0603020102020204" pitchFamily="34" charset="0"/>
              </a:rPr>
              <a:t>IN THE PACIFIC</a:t>
            </a:r>
          </a:p>
        </p:txBody>
      </p:sp>
      <p:sp>
        <p:nvSpPr>
          <p:cNvPr id="56" name="TextBox 120"/>
          <p:cNvSpPr txBox="1"/>
          <p:nvPr/>
        </p:nvSpPr>
        <p:spPr>
          <a:xfrm>
            <a:off x="3518531" y="275859"/>
            <a:ext cx="3209836" cy="122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These ants </a:t>
            </a:r>
            <a:r>
              <a:rPr lang="en-US" sz="1400" b="1" dirty="0">
                <a:latin typeface="Lucida Sans" panose="020B0602030504020204" pitchFamily="34" charset="0"/>
                <a:cs typeface="Lucida Sans Unicode" panose="020B0602030504020204" pitchFamily="34" charset="0"/>
              </a:rPr>
              <a:t>will cause harm </a:t>
            </a: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to you, your crops and your environment. If you find any of these ants, contact your local biosecurity/quarantine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918588" y="1942265"/>
            <a:ext cx="4949830" cy="6764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45720" rIns="0" rtlCol="0" anchor="t" anchorCtr="0"/>
          <a:lstStyle/>
          <a:p>
            <a:r>
              <a:rPr lang="en-NZ" sz="1000" i="1" dirty="0" err="1">
                <a:solidFill>
                  <a:srgbClr val="63B3DB"/>
                </a:solidFill>
                <a:latin typeface="Franklin Gothic Medium" panose="020B0603020102020204" pitchFamily="34" charset="0"/>
              </a:rPr>
              <a:t>Wasmannia</a:t>
            </a:r>
            <a:r>
              <a:rPr lang="en-NZ" sz="1000" i="1" dirty="0">
                <a:solidFill>
                  <a:srgbClr val="63B3DB"/>
                </a:solidFill>
                <a:latin typeface="Franklin Gothic Medium" panose="020B0603020102020204" pitchFamily="34" charset="0"/>
              </a:rPr>
              <a:t> </a:t>
            </a:r>
            <a:r>
              <a:rPr lang="en-NZ" sz="1000" i="1" dirty="0" err="1">
                <a:solidFill>
                  <a:srgbClr val="63B3DB"/>
                </a:solidFill>
                <a:latin typeface="Franklin Gothic Medium" panose="020B0603020102020204" pitchFamily="34" charset="0"/>
              </a:rPr>
              <a:t>auropunctata</a:t>
            </a:r>
            <a:endParaRPr lang="en-NZ" sz="1000" i="1" dirty="0">
              <a:solidFill>
                <a:srgbClr val="63B3DB"/>
              </a:solidFill>
              <a:latin typeface="Franklin Gothic Medium" panose="020B0603020102020204" pitchFamily="34" charset="0"/>
            </a:endParaRPr>
          </a:p>
          <a:p>
            <a:r>
              <a:rPr lang="en-NZ" sz="900" dirty="0">
                <a:solidFill>
                  <a:srgbClr val="F26664"/>
                </a:solidFill>
                <a:latin typeface="Franklin Gothic Medium" panose="020B0603020102020204" pitchFamily="34" charset="0"/>
              </a:rPr>
              <a:t>Size: 1.5mm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060567" y="3122678"/>
            <a:ext cx="4108465" cy="540147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What they look like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tiny, look like moving dots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light orange body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slow moving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workers (the ants you see) fall from trees like “stinging rain”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workers 1.5 mm long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Queens (live in nests) are much larger than workers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Problems they cause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kill small animals like crabs, birds &amp;lizards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painful sting that causes an itchy rash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can blind domestic animals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can affect people’s vision if stung in the eye (clouded cornea)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make it difficult to farm (stinging) </a:t>
            </a:r>
            <a:endParaRPr lang="en-NZ" sz="1100" dirty="0">
              <a:latin typeface="Lucida Sans" panose="020B0602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in high densities they make land uninhabitable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Where they live</a:t>
            </a:r>
            <a:endParaRPr lang="en-NZ" sz="1100" b="1" dirty="0">
              <a:latin typeface="Lucida Sans" panose="020B0602030504020204" pitchFamily="34" charset="0"/>
            </a:endParaRPr>
          </a:p>
          <a:p>
            <a:r>
              <a:rPr lang="en-NZ" sz="1100" dirty="0">
                <a:latin typeface="Lucida Sans" panose="020B0602030504020204" pitchFamily="34" charset="0"/>
              </a:rPr>
              <a:t>build nests in and around places like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cracks in buildings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bedding and furniture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rocks, leaves and twigs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trees (including high branches) and shrubs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decaying nuts (e.g. macadamia, coconut)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How they travel</a:t>
            </a:r>
            <a:endParaRPr lang="en-NZ" sz="1100" b="1" dirty="0">
              <a:latin typeface="Lucida Sans" panose="020B0602030504020204" pitchFamily="34" charset="0"/>
            </a:endParaRPr>
          </a:p>
          <a:p>
            <a:r>
              <a:rPr lang="en-NZ" sz="1100" dirty="0">
                <a:latin typeface="Lucida Sans" panose="020B0602030504020204" pitchFamily="34" charset="0"/>
              </a:rPr>
              <a:t>hidden 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fruit and other food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plants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soil, mulch and compost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luggage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decaying nuts (e.g. macadamia, coconut)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D6FE8CC-2BCC-4E07-B6C9-C2AA601E5BC8}"/>
              </a:ext>
            </a:extLst>
          </p:cNvPr>
          <p:cNvSpPr/>
          <p:nvPr/>
        </p:nvSpPr>
        <p:spPr>
          <a:xfrm>
            <a:off x="3499286" y="9758881"/>
            <a:ext cx="3369972" cy="159264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373CB46-4967-4E30-9456-6F8A75EC8861}"/>
              </a:ext>
            </a:extLst>
          </p:cNvPr>
          <p:cNvGrpSpPr/>
          <p:nvPr/>
        </p:nvGrpSpPr>
        <p:grpSpPr>
          <a:xfrm>
            <a:off x="3550322" y="9055931"/>
            <a:ext cx="3288538" cy="668422"/>
            <a:chOff x="46032" y="9050650"/>
            <a:chExt cx="3288538" cy="668422"/>
          </a:xfrm>
        </p:grpSpPr>
        <p:pic>
          <p:nvPicPr>
            <p:cNvPr id="80" name="Picture 2">
              <a:extLst>
                <a:ext uri="{FF2B5EF4-FFF2-40B4-BE49-F238E27FC236}">
                  <a16:creationId xmlns:a16="http://schemas.microsoft.com/office/drawing/2014/main" id="{60FD6C0F-8DF3-49B8-9A8C-BA41C26C1C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693" y="9050650"/>
              <a:ext cx="767877" cy="667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" name="Picture 4" descr="http://52.64.242.214/uploads/PIAT_content/images/logos/Logo%20without%20tagline.png">
              <a:extLst>
                <a:ext uri="{FF2B5EF4-FFF2-40B4-BE49-F238E27FC236}">
                  <a16:creationId xmlns:a16="http://schemas.microsoft.com/office/drawing/2014/main" id="{916C743B-6841-41C7-9E81-32E384D9BB5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89595" y="9398818"/>
              <a:ext cx="582633" cy="2134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5">
              <a:extLst>
                <a:ext uri="{FF2B5EF4-FFF2-40B4-BE49-F238E27FC236}">
                  <a16:creationId xmlns:a16="http://schemas.microsoft.com/office/drawing/2014/main" id="{A1B71C97-1372-40ED-8976-A1C55D24288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032" y="9324032"/>
              <a:ext cx="606670" cy="342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3" descr="http://www.sprep.org/biodiversity/pyod/img/sprepLogo.jpg">
              <a:extLst>
                <a:ext uri="{FF2B5EF4-FFF2-40B4-BE49-F238E27FC236}">
                  <a16:creationId xmlns:a16="http://schemas.microsoft.com/office/drawing/2014/main" id="{3E300D96-CCB5-4C46-8C59-6502763D52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729" y="9293136"/>
              <a:ext cx="281453" cy="42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5E19BFCA-6C22-4BF5-9FFB-77D7CF9483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0469" y="9325846"/>
              <a:ext cx="376148" cy="348615"/>
            </a:xfrm>
            <a:prstGeom prst="rect">
              <a:avLst/>
            </a:prstGeom>
          </p:spPr>
        </p:pic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2E7EF125-79DB-48D2-87FA-EEF9267EF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6399" y="9258356"/>
              <a:ext cx="387002" cy="460716"/>
            </a:xfrm>
            <a:prstGeom prst="rect">
              <a:avLst/>
            </a:prstGeom>
          </p:spPr>
        </p:pic>
      </p:grpSp>
      <p:sp>
        <p:nvSpPr>
          <p:cNvPr id="98" name="TextBox 122">
            <a:extLst>
              <a:ext uri="{FF2B5EF4-FFF2-40B4-BE49-F238E27FC236}">
                <a16:creationId xmlns:a16="http://schemas.microsoft.com/office/drawing/2014/main" id="{175045D4-7A3E-4E9A-8F35-E995AD7BF615}"/>
              </a:ext>
            </a:extLst>
          </p:cNvPr>
          <p:cNvSpPr txBox="1"/>
          <p:nvPr/>
        </p:nvSpPr>
        <p:spPr>
          <a:xfrm>
            <a:off x="2058639" y="2810784"/>
            <a:ext cx="38023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stings</a:t>
            </a:r>
          </a:p>
        </p:txBody>
      </p:sp>
      <p:sp>
        <p:nvSpPr>
          <p:cNvPr id="99" name="TextBox 123">
            <a:extLst>
              <a:ext uri="{FF2B5EF4-FFF2-40B4-BE49-F238E27FC236}">
                <a16:creationId xmlns:a16="http://schemas.microsoft.com/office/drawing/2014/main" id="{E304C9AD-7290-4412-B04E-6612437F59D8}"/>
              </a:ext>
            </a:extLst>
          </p:cNvPr>
          <p:cNvSpPr txBox="1"/>
          <p:nvPr/>
        </p:nvSpPr>
        <p:spPr>
          <a:xfrm>
            <a:off x="2482136" y="2810784"/>
            <a:ext cx="389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harms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crops</a:t>
            </a:r>
          </a:p>
        </p:txBody>
      </p:sp>
      <p:sp>
        <p:nvSpPr>
          <p:cNvPr id="100" name="TextBox 124">
            <a:extLst>
              <a:ext uri="{FF2B5EF4-FFF2-40B4-BE49-F238E27FC236}">
                <a16:creationId xmlns:a16="http://schemas.microsoft.com/office/drawing/2014/main" id="{013541E1-6BD7-47B0-A0BE-6420D191385E}"/>
              </a:ext>
            </a:extLst>
          </p:cNvPr>
          <p:cNvSpPr txBox="1"/>
          <p:nvPr/>
        </p:nvSpPr>
        <p:spPr>
          <a:xfrm>
            <a:off x="3336518" y="2810784"/>
            <a:ext cx="4171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harms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wildlife</a:t>
            </a:r>
          </a:p>
        </p:txBody>
      </p:sp>
      <p:sp>
        <p:nvSpPr>
          <p:cNvPr id="101" name="TextBox 125">
            <a:extLst>
              <a:ext uri="{FF2B5EF4-FFF2-40B4-BE49-F238E27FC236}">
                <a16:creationId xmlns:a16="http://schemas.microsoft.com/office/drawing/2014/main" id="{0F938E24-D9A8-461A-B399-BD10420EB37F}"/>
              </a:ext>
            </a:extLst>
          </p:cNvPr>
          <p:cNvSpPr txBox="1"/>
          <p:nvPr/>
        </p:nvSpPr>
        <p:spPr>
          <a:xfrm>
            <a:off x="2907631" y="2810784"/>
            <a:ext cx="4122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harms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people</a:t>
            </a:r>
          </a:p>
        </p:txBody>
      </p:sp>
      <p:sp>
        <p:nvSpPr>
          <p:cNvPr id="102" name="TextBox 127">
            <a:extLst>
              <a:ext uri="{FF2B5EF4-FFF2-40B4-BE49-F238E27FC236}">
                <a16:creationId xmlns:a16="http://schemas.microsoft.com/office/drawing/2014/main" id="{6E9BDC9B-5BBF-431B-9712-4FBBD40D6236}"/>
              </a:ext>
            </a:extLst>
          </p:cNvPr>
          <p:cNvSpPr txBox="1"/>
          <p:nvPr/>
        </p:nvSpPr>
        <p:spPr>
          <a:xfrm>
            <a:off x="3774024" y="2810784"/>
            <a:ext cx="429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lives on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ground</a:t>
            </a:r>
          </a:p>
        </p:txBody>
      </p:sp>
      <p:sp>
        <p:nvSpPr>
          <p:cNvPr id="103" name="TextBox 129">
            <a:extLst>
              <a:ext uri="{FF2B5EF4-FFF2-40B4-BE49-F238E27FC236}">
                <a16:creationId xmlns:a16="http://schemas.microsoft.com/office/drawing/2014/main" id="{B7F4FBEB-0C17-460C-ABA2-56C42AB72AD8}"/>
              </a:ext>
            </a:extLst>
          </p:cNvPr>
          <p:cNvSpPr txBox="1"/>
          <p:nvPr/>
        </p:nvSpPr>
        <p:spPr>
          <a:xfrm>
            <a:off x="4650571" y="2810784"/>
            <a:ext cx="378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day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active</a:t>
            </a:r>
          </a:p>
        </p:txBody>
      </p:sp>
      <p:sp>
        <p:nvSpPr>
          <p:cNvPr id="104" name="TextBox 130">
            <a:extLst>
              <a:ext uri="{FF2B5EF4-FFF2-40B4-BE49-F238E27FC236}">
                <a16:creationId xmlns:a16="http://schemas.microsoft.com/office/drawing/2014/main" id="{F61CC9E3-9A75-425F-906C-6FBD1060B348}"/>
              </a:ext>
            </a:extLst>
          </p:cNvPr>
          <p:cNvSpPr txBox="1"/>
          <p:nvPr/>
        </p:nvSpPr>
        <p:spPr>
          <a:xfrm>
            <a:off x="4186215" y="2810784"/>
            <a:ext cx="461985" cy="247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lives in trees</a:t>
            </a:r>
          </a:p>
        </p:txBody>
      </p:sp>
      <p:pic>
        <p:nvPicPr>
          <p:cNvPr id="106" name="Picture 6" descr="C:\Users\Monic\Documents\working\piat.org.nz\piat.org.nz\uploads\PIAT_content\images\ant_icons\icons optimized\90x90xant,P20stings,P20coral_opt.jpg.pagespeed.ic.hi4K3oGzk9.jpg">
            <a:extLst>
              <a:ext uri="{FF2B5EF4-FFF2-40B4-BE49-F238E27FC236}">
                <a16:creationId xmlns:a16="http://schemas.microsoft.com/office/drawing/2014/main" id="{076E13F5-F6B0-401D-BA79-C1B06E1DC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280" y="243840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8" descr="C:\Users\Monic\Documents\working\piat.org.nz\piat.org.nz\uploads\PIAT_content\images\ant_icons\icons optimized\90x93xcrops,P20coral_opt.jpg.pagespeed.ic.nFOOAMCanL.jpg">
            <a:extLst>
              <a:ext uri="{FF2B5EF4-FFF2-40B4-BE49-F238E27FC236}">
                <a16:creationId xmlns:a16="http://schemas.microsoft.com/office/drawing/2014/main" id="{909622F5-6EB0-474C-9A13-FCB6C365D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077" y="2438400"/>
            <a:ext cx="34839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10" descr="C:\Users\Monic\Documents\working\piat.org.nz\piat.org.nz\uploads\PIAT_content\images\ant_icons\icons optimized\90x91xharms,P20people,P20coral_opt.jpg.pagespeed.ic.q3aarM5Hs_.jpg">
            <a:extLst>
              <a:ext uri="{FF2B5EF4-FFF2-40B4-BE49-F238E27FC236}">
                <a16:creationId xmlns:a16="http://schemas.microsoft.com/office/drawing/2014/main" id="{7932BA5C-2313-44AD-B5B1-34AEFE8DC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264" y="2438400"/>
            <a:ext cx="35604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12" descr="C:\Users\Monic\Documents\working\piat.org.nz\piat.org.nz\uploads\PIAT_content\images\ant_icons\icons optimized\90x90xharms,P20wildlife,P20coral_opt.jpg.pagespeed.ic.BEf381seyz.jpg">
            <a:extLst>
              <a:ext uri="{FF2B5EF4-FFF2-40B4-BE49-F238E27FC236}">
                <a16:creationId xmlns:a16="http://schemas.microsoft.com/office/drawing/2014/main" id="{7FD22AE9-4E79-4F56-9B36-8F403D8BA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101" y="243840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14" descr="C:\Users\Monic\Documents\working\piat.org.nz\piat.org.nz\uploads\PIAT_content\images\ant_icons\icons optimized\lives on ground blue_opt.jpg">
            <a:extLst>
              <a:ext uri="{FF2B5EF4-FFF2-40B4-BE49-F238E27FC236}">
                <a16:creationId xmlns:a16="http://schemas.microsoft.com/office/drawing/2014/main" id="{A1173924-56C9-44AF-A773-827EDAFA9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898" y="243840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16" descr="C:\Users\Monic\Documents\working\piat.org.nz\piat.org.nz\uploads\PIAT_content\images\ant_icons\icons optimized\day blue_opt.jpg">
            <a:extLst>
              <a:ext uri="{FF2B5EF4-FFF2-40B4-BE49-F238E27FC236}">
                <a16:creationId xmlns:a16="http://schemas.microsoft.com/office/drawing/2014/main" id="{08626639-A98E-467B-B8EA-BD4AC4603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102" y="2438400"/>
            <a:ext cx="35644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onic\Documents\working\piat.org.nz\piat.org.nz\uploads\PIAT_content\images\ant_icons\icons optimized\lives in trees blue_opt.jpg">
            <a:extLst>
              <a:ext uri="{FF2B5EF4-FFF2-40B4-BE49-F238E27FC236}">
                <a16:creationId xmlns:a16="http://schemas.microsoft.com/office/drawing/2014/main" id="{DAE40B0D-E1D4-41A6-87B4-B510E3064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982" y="244314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626032"/>
      </p:ext>
    </p:extLst>
  </p:cSld>
  <p:clrMapOvr>
    <a:masterClrMapping/>
  </p:clrMapOvr>
</p:sld>
</file>

<file path=ppt/theme/theme1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A15BE653C5C64A88B943E631BB533B" ma:contentTypeVersion="15" ma:contentTypeDescription="Create a new document." ma:contentTypeScope="" ma:versionID="445505d6c07d49e4f610b75f7f504039">
  <xsd:schema xmlns:xsd="http://www.w3.org/2001/XMLSchema" xmlns:xs="http://www.w3.org/2001/XMLSchema" xmlns:p="http://schemas.microsoft.com/office/2006/metadata/properties" xmlns:ns2="659f04ed-c2e1-4740-8d05-705e7d8c863e" xmlns:ns3="9bd28d3b-2eb6-4c86-a122-9a28e2ca895d" targetNamespace="http://schemas.microsoft.com/office/2006/metadata/properties" ma:root="true" ma:fieldsID="fdce5aa0a25181caeb6dacb69475d062" ns2:_="" ns3:_="">
    <xsd:import namespace="659f04ed-c2e1-4740-8d05-705e7d8c863e"/>
    <xsd:import namespace="9bd28d3b-2eb6-4c86-a122-9a28e2ca89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9f04ed-c2e1-4740-8d05-705e7d8c8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37fece0-7c67-4b6d-b059-36af53aee6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d28d3b-2eb6-4c86-a122-9a28e2ca895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62220e1-ce1d-4d49-94d0-6160d0f9ae98}" ma:internalName="TaxCatchAll" ma:showField="CatchAllData" ma:web="9bd28d3b-2eb6-4c86-a122-9a28e2ca89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B78120-D643-4805-8273-2345D3229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9f04ed-c2e1-4740-8d05-705e7d8c863e"/>
    <ds:schemaRef ds:uri="9bd28d3b-2eb6-4c86-a122-9a28e2ca89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19D805-BB06-405E-8B41-DF20A51401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4052</TotalTime>
  <Words>709</Words>
  <Application>Microsoft Office PowerPoint</Application>
  <PresentationFormat>A4 Paper (210x297 mm)</PresentationFormat>
  <Paragraphs>162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Franklin Gothic Medium</vt:lpstr>
      <vt:lpstr>Franklin Gothic Medium Cond</vt:lpstr>
      <vt:lpstr>Lucida Sans</vt:lpstr>
      <vt:lpstr>Storyboard Layouts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kitty</dc:creator>
  <cp:lastModifiedBy>Monica Gruber</cp:lastModifiedBy>
  <cp:revision>187</cp:revision>
  <cp:lastPrinted>2016-08-16T22:14:14Z</cp:lastPrinted>
  <dcterms:created xsi:type="dcterms:W3CDTF">2016-07-04T05:45:53Z</dcterms:created>
  <dcterms:modified xsi:type="dcterms:W3CDTF">2022-09-08T00:41:52Z</dcterms:modified>
</cp:coreProperties>
</file>